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4" r:id="rId1"/>
  </p:sldMasterIdLst>
  <p:notesMasterIdLst>
    <p:notesMasterId r:id="rId43"/>
  </p:notesMasterIdLst>
  <p:handoutMasterIdLst>
    <p:handoutMasterId r:id="rId44"/>
  </p:handoutMasterIdLst>
  <p:sldIdLst>
    <p:sldId id="256" r:id="rId2"/>
    <p:sldId id="257" r:id="rId3"/>
    <p:sldId id="295" r:id="rId4"/>
    <p:sldId id="286" r:id="rId5"/>
    <p:sldId id="281" r:id="rId6"/>
    <p:sldId id="303" r:id="rId7"/>
    <p:sldId id="298" r:id="rId8"/>
    <p:sldId id="299" r:id="rId9"/>
    <p:sldId id="278" r:id="rId10"/>
    <p:sldId id="294" r:id="rId11"/>
    <p:sldId id="310" r:id="rId12"/>
    <p:sldId id="301" r:id="rId13"/>
    <p:sldId id="318" r:id="rId14"/>
    <p:sldId id="285" r:id="rId15"/>
    <p:sldId id="300" r:id="rId16"/>
    <p:sldId id="304" r:id="rId17"/>
    <p:sldId id="305" r:id="rId18"/>
    <p:sldId id="306" r:id="rId19"/>
    <p:sldId id="260" r:id="rId20"/>
    <p:sldId id="313" r:id="rId21"/>
    <p:sldId id="316" r:id="rId22"/>
    <p:sldId id="311" r:id="rId23"/>
    <p:sldId id="279" r:id="rId24"/>
    <p:sldId id="267" r:id="rId25"/>
    <p:sldId id="276" r:id="rId26"/>
    <p:sldId id="259" r:id="rId27"/>
    <p:sldId id="319" r:id="rId28"/>
    <p:sldId id="261" r:id="rId29"/>
    <p:sldId id="280" r:id="rId30"/>
    <p:sldId id="293" r:id="rId31"/>
    <p:sldId id="308" r:id="rId32"/>
    <p:sldId id="309" r:id="rId33"/>
    <p:sldId id="320" r:id="rId34"/>
    <p:sldId id="287" r:id="rId35"/>
    <p:sldId id="288" r:id="rId36"/>
    <p:sldId id="289" r:id="rId37"/>
    <p:sldId id="290" r:id="rId38"/>
    <p:sldId id="291" r:id="rId39"/>
    <p:sldId id="292" r:id="rId40"/>
    <p:sldId id="307" r:id="rId41"/>
    <p:sldId id="266"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49" autoAdjust="0"/>
    <p:restoredTop sz="84734" autoAdjust="0"/>
  </p:normalViewPr>
  <p:slideViewPr>
    <p:cSldViewPr>
      <p:cViewPr>
        <p:scale>
          <a:sx n="56" d="100"/>
          <a:sy n="56" d="100"/>
        </p:scale>
        <p:origin x="-1570" y="-120"/>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1548" y="65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991F7BA-408A-4EA0-A60B-37324900834E}" type="datetimeFigureOut">
              <a:rPr lang="en-US" smtClean="0"/>
              <a:t>2/4/2014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581E4E7-2D86-47B4-822F-EECF374FF22D}" type="slidenum">
              <a:rPr lang="en-US" smtClean="0"/>
              <a:t>‹#›</a:t>
            </a:fld>
            <a:endParaRPr lang="en-US"/>
          </a:p>
        </p:txBody>
      </p:sp>
    </p:spTree>
    <p:extLst>
      <p:ext uri="{BB962C8B-B14F-4D97-AF65-F5344CB8AC3E}">
        <p14:creationId xmlns:p14="http://schemas.microsoft.com/office/powerpoint/2010/main" val="3795779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34362B-5D5A-41C8-8CDC-6625C27A0B33}" type="datetimeFigureOut">
              <a:rPr lang="en-US" smtClean="0"/>
              <a:pPr/>
              <a:t>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779C5D-7F2E-461D-A1E5-5071BA8BF0D7}" type="slidenum">
              <a:rPr lang="en-US" smtClean="0"/>
              <a:pPr/>
              <a:t>‹#›</a:t>
            </a:fld>
            <a:endParaRPr lang="en-US"/>
          </a:p>
        </p:txBody>
      </p:sp>
    </p:spTree>
    <p:extLst>
      <p:ext uri="{BB962C8B-B14F-4D97-AF65-F5344CB8AC3E}">
        <p14:creationId xmlns:p14="http://schemas.microsoft.com/office/powerpoint/2010/main" val="1089438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38</a:t>
            </a:fld>
            <a:endParaRPr lang="en-US"/>
          </a:p>
        </p:txBody>
      </p:sp>
    </p:spTree>
    <p:extLst>
      <p:ext uri="{BB962C8B-B14F-4D97-AF65-F5344CB8AC3E}">
        <p14:creationId xmlns:p14="http://schemas.microsoft.com/office/powerpoint/2010/main" val="26540850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779C5D-7F2E-461D-A1E5-5071BA8BF0D7}" type="slidenum">
              <a:rPr lang="en-US" smtClean="0"/>
              <a:pPr/>
              <a:t>41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Actually paid over the gross compensation limit determined by COLA </a:t>
            </a:r>
            <a:r>
              <a:rPr lang="en-US" sz="1200" i="1" kern="1200" baseline="0" dirty="0" smtClean="0">
                <a:solidFill>
                  <a:schemeClr val="tx1"/>
                </a:solidFill>
                <a:latin typeface="+mn-lt"/>
                <a:ea typeface="+mn-ea"/>
                <a:cs typeface="+mn-cs"/>
              </a:rPr>
              <a:t>(see Four-Year COLA Summary and Correct Compensation for Testing section), during the prior plan year (or prior 12-month period, if the prior </a:t>
            </a:r>
            <a:r>
              <a:rPr lang="en-US" sz="1200" kern="1200" baseline="0" dirty="0" smtClean="0">
                <a:solidFill>
                  <a:schemeClr val="tx1"/>
                </a:solidFill>
                <a:latin typeface="+mn-lt"/>
                <a:ea typeface="+mn-ea"/>
                <a:cs typeface="+mn-cs"/>
              </a:rPr>
              <a:t>plan year was shorter than 12 months – also known as the “look-back period”), regardless of the amount of compensation actually paid during the plan year being tested; or </a:t>
            </a:r>
          </a:p>
          <a:p>
            <a:r>
              <a:rPr lang="en-US" sz="1200" kern="1200" baseline="0" dirty="0" smtClean="0">
                <a:solidFill>
                  <a:schemeClr val="tx1"/>
                </a:solidFill>
                <a:latin typeface="+mn-lt"/>
                <a:ea typeface="+mn-ea"/>
                <a:cs typeface="+mn-cs"/>
              </a:rPr>
              <a:t>• An owner of more than 5% of a company sponsoring the plan, either during the plan year being tested or the</a:t>
            </a:r>
          </a:p>
          <a:p>
            <a:r>
              <a:rPr lang="en-US" sz="1200" kern="1200" baseline="0" dirty="0" smtClean="0">
                <a:solidFill>
                  <a:schemeClr val="tx1"/>
                </a:solidFill>
                <a:latin typeface="+mn-lt"/>
                <a:ea typeface="+mn-ea"/>
                <a:cs typeface="+mn-cs"/>
              </a:rPr>
              <a:t>look-back period; or</a:t>
            </a:r>
          </a:p>
          <a:p>
            <a:r>
              <a:rPr lang="en-US" sz="1200" kern="1200" baseline="0" dirty="0" smtClean="0">
                <a:solidFill>
                  <a:schemeClr val="tx1"/>
                </a:solidFill>
                <a:latin typeface="+mn-lt"/>
                <a:ea typeface="+mn-ea"/>
                <a:cs typeface="+mn-cs"/>
              </a:rPr>
              <a:t>• A family member of an over-5% owner.</a:t>
            </a:r>
          </a:p>
          <a:p>
            <a:r>
              <a:rPr lang="en-US" sz="1200" kern="1200" baseline="0" dirty="0" smtClean="0">
                <a:solidFill>
                  <a:schemeClr val="tx1"/>
                </a:solidFill>
                <a:latin typeface="+mn-lt"/>
                <a:ea typeface="+mn-ea"/>
                <a:cs typeface="+mn-cs"/>
              </a:rPr>
              <a:t>Note: Certain family members of over-5% owners are treated as having the same share of ownership, under Section 318 of the Internal Revenue Code; this includes the over-5% owner’s spouse, parents, grandparents, and children. For example, the child of an over-5% owner is also considered an over-5% owner, and is therefore an HCE regardless of the child’s compensation.</a:t>
            </a:r>
            <a:endParaRPr lang="en-US" dirty="0" smtClean="0"/>
          </a:p>
          <a:p>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In computing the number of employees in this top-paid 20% group (Top-Paid Group), begin with all employees who were employed at any time during the look-back period, including those ineligible to participate in the plan (and including all employees of other companies in a Controlled Group or Affiliated Service Group). However, the following may be excluded:</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Exclusions include:</a:t>
            </a:r>
          </a:p>
          <a:p>
            <a:r>
              <a:rPr lang="en-US" sz="1200" kern="1200" baseline="0" dirty="0" smtClean="0">
                <a:solidFill>
                  <a:schemeClr val="tx1"/>
                </a:solidFill>
                <a:latin typeface="+mn-lt"/>
                <a:ea typeface="+mn-ea"/>
                <a:cs typeface="+mn-cs"/>
              </a:rPr>
              <a:t>Employees with less than six months of service by the end of the look-back period; or</a:t>
            </a:r>
          </a:p>
          <a:p>
            <a:r>
              <a:rPr lang="en-US" sz="1200" kern="1200" baseline="0" dirty="0" smtClean="0">
                <a:solidFill>
                  <a:schemeClr val="tx1"/>
                </a:solidFill>
                <a:latin typeface="+mn-lt"/>
                <a:ea typeface="+mn-ea"/>
                <a:cs typeface="+mn-cs"/>
              </a:rPr>
              <a:t>• Part-time or seasonal employees scheduled to work less than 17½ hours per week, or less than six months</a:t>
            </a:r>
          </a:p>
          <a:p>
            <a:r>
              <a:rPr lang="en-US" sz="1200" kern="1200" baseline="0" dirty="0" smtClean="0">
                <a:solidFill>
                  <a:schemeClr val="tx1"/>
                </a:solidFill>
                <a:latin typeface="+mn-lt"/>
                <a:ea typeface="+mn-ea"/>
                <a:cs typeface="+mn-cs"/>
              </a:rPr>
              <a:t>per year; or</a:t>
            </a:r>
          </a:p>
          <a:p>
            <a:r>
              <a:rPr lang="en-US" sz="1200" kern="1200" baseline="0" dirty="0" smtClean="0">
                <a:solidFill>
                  <a:schemeClr val="tx1"/>
                </a:solidFill>
                <a:latin typeface="+mn-lt"/>
                <a:ea typeface="+mn-ea"/>
                <a:cs typeface="+mn-cs"/>
              </a:rPr>
              <a:t>• Employees under 21 years of age as of the end of the look-back period; or</a:t>
            </a:r>
          </a:p>
          <a:p>
            <a:r>
              <a:rPr lang="en-US" sz="1200" kern="1200" baseline="0" dirty="0" smtClean="0">
                <a:solidFill>
                  <a:schemeClr val="tx1"/>
                </a:solidFill>
                <a:latin typeface="+mn-lt"/>
                <a:ea typeface="+mn-ea"/>
                <a:cs typeface="+mn-cs"/>
              </a:rPr>
              <a:t>• Employees in a collective bargaining unit (if 90% or more of all employees are union members and union</a:t>
            </a:r>
          </a:p>
          <a:p>
            <a:r>
              <a:rPr lang="en-US" sz="1200" kern="1200" baseline="0" dirty="0" smtClean="0">
                <a:solidFill>
                  <a:schemeClr val="tx1"/>
                </a:solidFill>
                <a:latin typeface="+mn-lt"/>
                <a:ea typeface="+mn-ea"/>
                <a:cs typeface="+mn-cs"/>
              </a:rPr>
              <a:t>employees were excluded from the plan); or</a:t>
            </a:r>
          </a:p>
          <a:p>
            <a:r>
              <a:rPr lang="en-US" sz="1200" kern="1200" baseline="0" dirty="0" smtClean="0">
                <a:solidFill>
                  <a:schemeClr val="tx1"/>
                </a:solidFill>
                <a:latin typeface="+mn-lt"/>
                <a:ea typeface="+mn-ea"/>
                <a:cs typeface="+mn-cs"/>
              </a:rPr>
              <a:t>• Non-resident aliens with no U.S.-source income.</a:t>
            </a:r>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 can control the requirements for getting a QNEC allocation under Plan Specifications/Contribution - it's the last block on that screen. You will need to run the allocation including the QNEC and the plan provisions should be used then, and it should use profit sharing compensation.</a:t>
            </a:r>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28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29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effectLst/>
            </a:endParaRPr>
          </a:p>
          <a:p>
            <a:endParaRPr lang="en-US" dirty="0" smtClean="0">
              <a:effectLst/>
            </a:endParaRPr>
          </a:p>
          <a:p>
            <a:pPr lvl="1"/>
            <a:r>
              <a:rPr lang="en-US" sz="1200" kern="1200" dirty="0" smtClean="0">
                <a:solidFill>
                  <a:schemeClr val="tx1"/>
                </a:solidFill>
                <a:effectLst/>
                <a:latin typeface="+mn-lt"/>
                <a:ea typeface="+mn-ea"/>
                <a:cs typeface="+mn-cs"/>
              </a:rPr>
              <a:t>New field to enter first repayment date. This adds greater flexibility for loan payment dates. For example, users can enter the first repayment date of 1/15/2014, then select semi-monthly payments and the system will produce the amortization schedule with payments on the 15th and the end of the month.</a:t>
            </a:r>
          </a:p>
          <a:p>
            <a:pPr lvl="1"/>
            <a:r>
              <a:rPr lang="en-US" sz="1200" kern="1200" dirty="0" smtClean="0">
                <a:solidFill>
                  <a:schemeClr val="tx1"/>
                </a:solidFill>
                <a:effectLst/>
                <a:latin typeface="+mn-lt"/>
                <a:ea typeface="+mn-ea"/>
                <a:cs typeface="+mn-cs"/>
              </a:rPr>
              <a:t>New edit check added to prevent users from selecting a repayment date that exceeds 3 months from the origination date.</a:t>
            </a:r>
          </a:p>
          <a:p>
            <a:pPr lvl="1"/>
            <a:r>
              <a:rPr lang="en-US" sz="1200" kern="1200" dirty="0" smtClean="0">
                <a:solidFill>
                  <a:schemeClr val="tx1"/>
                </a:solidFill>
                <a:effectLst/>
                <a:latin typeface="+mn-lt"/>
                <a:ea typeface="+mn-ea"/>
                <a:cs typeface="+mn-cs"/>
              </a:rPr>
              <a:t>Added a new field to display the number of outstanding loans permitted. The system will produce a warning if the number of loans generated exceeds the maximum amount.</a:t>
            </a:r>
          </a:p>
          <a:p>
            <a:pPr lvl="1"/>
            <a:r>
              <a:rPr lang="en-US" sz="1200" kern="1200" dirty="0" smtClean="0">
                <a:solidFill>
                  <a:schemeClr val="tx1"/>
                </a:solidFill>
                <a:effectLst/>
                <a:latin typeface="+mn-lt"/>
                <a:ea typeface="+mn-ea"/>
                <a:cs typeface="+mn-cs"/>
              </a:rPr>
              <a:t>Link to prime rate added. Click the "Look up prime rate" link to have a new window jump to BankRate.com to view the current prime rate.</a:t>
            </a:r>
          </a:p>
          <a:p>
            <a:pPr lvl="1"/>
            <a:r>
              <a:rPr lang="en-US" sz="1200" kern="1200" dirty="0" smtClean="0">
                <a:solidFill>
                  <a:schemeClr val="tx1"/>
                </a:solidFill>
                <a:effectLst/>
                <a:latin typeface="+mn-lt"/>
                <a:ea typeface="+mn-ea"/>
                <a:cs typeface="+mn-cs"/>
              </a:rPr>
              <a:t>New field to enter the repayment amount. Now users can select either the number of payments or a specific repayment amount and have the system calculate the amortization schedule based on the criteria entered in the system.</a:t>
            </a:r>
          </a:p>
          <a:p>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36</a:t>
            </a:fld>
            <a:endParaRPr lang="en-US"/>
          </a:p>
        </p:txBody>
      </p:sp>
    </p:spTree>
    <p:extLst>
      <p:ext uri="{BB962C8B-B14F-4D97-AF65-F5344CB8AC3E}">
        <p14:creationId xmlns:p14="http://schemas.microsoft.com/office/powerpoint/2010/main" val="2654085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779C5D-7F2E-461D-A1E5-5071BA8BF0D7}" type="slidenum">
              <a:rPr lang="en-US" smtClean="0"/>
              <a:pPr/>
              <a:t>37</a:t>
            </a:fld>
            <a:endParaRPr lang="en-US"/>
          </a:p>
        </p:txBody>
      </p:sp>
    </p:spTree>
    <p:extLst>
      <p:ext uri="{BB962C8B-B14F-4D97-AF65-F5344CB8AC3E}">
        <p14:creationId xmlns:p14="http://schemas.microsoft.com/office/powerpoint/2010/main" val="2866801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latin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30" name="Date Placeholder 29"/>
          <p:cNvSpPr>
            <a:spLocks noGrp="1"/>
          </p:cNvSpPr>
          <p:nvPr>
            <p:ph type="dt" sz="half" idx="10"/>
          </p:nvPr>
        </p:nvSpPr>
        <p:spPr/>
        <p:txBody>
          <a:bodyPr/>
          <a:lstStyle/>
          <a:p>
            <a:fld id="{D5A426B2-36D1-4BC1-A94B-B0A7C4E063C2}" type="datetime1">
              <a:rPr lang="en-US" smtClean="0"/>
              <a:pPr/>
              <a:t>2/4/2014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D891DE0-D5FD-4854-9056-F0F6F4AB315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1FE0A98-DFE7-4F77-B3FA-3046A355F62D}" type="datetime1">
              <a:rPr lang="en-US" smtClean="0"/>
              <a:pPr/>
              <a:t>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891DE0-D5FD-4854-9056-F0F6F4AB315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4E4F483-DD9A-4439-8FE6-9934AFDB1125}" type="datetime1">
              <a:rPr lang="en-US" smtClean="0"/>
              <a:pPr/>
              <a:t>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891DE0-D5FD-4854-9056-F0F6F4AB315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fld id="{564CF2E0-CCC4-4E1E-9902-C3C36AB3FDA4}" type="datetimeFigureOut">
              <a:rPr lang="en-US" smtClean="0"/>
              <a:pPr/>
              <a:t>2/4/2014</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0D891DE0-D5FD-4854-9056-F0F6F4AB315E}" type="slidenum">
              <a:rPr lang="en-US" smtClean="0"/>
              <a:pPr/>
              <a:t>‹#›</a:t>
            </a:fld>
            <a:endParaRPr lang="en-US"/>
          </a:p>
        </p:txBody>
      </p:sp>
      <p:pic>
        <p:nvPicPr>
          <p:cNvPr id="7" name="Picture 6" descr="WK_CMYK.eps"/>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886200" y="6248400"/>
            <a:ext cx="2067341" cy="479099"/>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latin typeface="+mj-l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smtClean="0"/>
              <a:t>Click to edit Master text styles</a:t>
            </a:r>
          </a:p>
        </p:txBody>
      </p:sp>
      <p:sp>
        <p:nvSpPr>
          <p:cNvPr id="4" name="Date Placeholder 3"/>
          <p:cNvSpPr>
            <a:spLocks noGrp="1"/>
          </p:cNvSpPr>
          <p:nvPr>
            <p:ph type="dt" sz="half" idx="10"/>
          </p:nvPr>
        </p:nvSpPr>
        <p:spPr/>
        <p:txBody>
          <a:bodyPr/>
          <a:lstStyle/>
          <a:p>
            <a:fld id="{550B30D1-E59E-44E7-94A4-4245D4779858}" type="datetime1">
              <a:rPr lang="en-US" smtClean="0"/>
              <a:pPr/>
              <a:t>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891DE0-D5FD-4854-9056-F0F6F4AB315E}"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7358A4B-8481-489B-ACFE-21E2F70004CE}" type="datetime1">
              <a:rPr lang="en-US" smtClean="0"/>
              <a:pPr/>
              <a:t>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891DE0-D5FD-4854-9056-F0F6F4AB315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0687C38-53DF-45DC-87B4-91F04CE50B02}" type="datetime1">
              <a:rPr lang="en-US" smtClean="0"/>
              <a:pPr/>
              <a:t>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891DE0-D5FD-4854-9056-F0F6F4AB315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1757ED9-A018-473B-8B4A-4FAFB8E547C0}" type="datetime1">
              <a:rPr lang="en-US" smtClean="0"/>
              <a:pPr/>
              <a:t>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891DE0-D5FD-4854-9056-F0F6F4AB315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F88FE3-1D7E-4EAD-98C2-31B32BDFED50}" type="datetime1">
              <a:rPr lang="en-US" smtClean="0"/>
              <a:pPr/>
              <a:t>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891DE0-D5FD-4854-9056-F0F6F4AB315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5B4A15-3822-4D76-9154-92FEF5CE6207}" type="datetime1">
              <a:rPr lang="en-US" smtClean="0"/>
              <a:pPr/>
              <a:t>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891DE0-D5FD-4854-9056-F0F6F4AB315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5BE82D0-B43D-4497-AE44-D35CC2B33878}" type="datetime1">
              <a:rPr lang="en-US" smtClean="0"/>
              <a:pPr/>
              <a:t>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D891DE0-D5FD-4854-9056-F0F6F4AB315E}"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537CFEB-D266-4FD9-88CD-BFE44ECB92CB}" type="datetime1">
              <a:rPr lang="en-US" smtClean="0"/>
              <a:pPr/>
              <a:t>2/4/2014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D891DE0-D5FD-4854-9056-F0F6F4AB315E}"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webaccess.lfg.com/" TargetMode="External"/><Relationship Id="rId2" Type="http://schemas.openxmlformats.org/officeDocument/2006/relationships/hyperlink" Target="http://www.lfg.com/" TargetMode="External"/><Relationship Id="rId1" Type="http://schemas.openxmlformats.org/officeDocument/2006/relationships/slideLayout" Target="../slideLayouts/slideLayout2.xml"/><Relationship Id="rId4" Type="http://schemas.openxmlformats.org/officeDocument/2006/relationships/hyperlink" Target="http://www.myplannetwork.com/"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7801"/>
            <a:ext cx="7772400" cy="2134562"/>
          </a:xfrm>
        </p:spPr>
        <p:txBody>
          <a:bodyPr>
            <a:normAutofit fontScale="90000"/>
          </a:bodyPr>
          <a:lstStyle/>
          <a:p>
            <a:pPr marL="0" indent="0"/>
            <a:r>
              <a:rPr lang="en-US" dirty="0" smtClean="0"/>
              <a:t/>
            </a:r>
            <a:br>
              <a:rPr lang="en-US" dirty="0" smtClean="0"/>
            </a:br>
            <a:r>
              <a:rPr lang="en-US" dirty="0" smtClean="0"/>
              <a:t>ftwilliam.com </a:t>
            </a:r>
            <a:br>
              <a:rPr lang="en-US" dirty="0" smtClean="0"/>
            </a:br>
            <a:r>
              <a:rPr lang="en-US" dirty="0" smtClean="0"/>
              <a:t>Administration Software</a:t>
            </a:r>
            <a:br>
              <a:rPr lang="en-US" dirty="0" smtClean="0"/>
            </a:br>
            <a:r>
              <a:rPr lang="en-US" dirty="0" smtClean="0"/>
              <a:t>User Group Meeting</a:t>
            </a:r>
            <a:endParaRPr lang="en-US" dirty="0"/>
          </a:p>
        </p:txBody>
      </p:sp>
      <p:sp>
        <p:nvSpPr>
          <p:cNvPr id="6" name="TextBox 5"/>
          <p:cNvSpPr txBox="1"/>
          <p:nvPr/>
        </p:nvSpPr>
        <p:spPr>
          <a:xfrm>
            <a:off x="685800" y="5486400"/>
            <a:ext cx="7772400" cy="1077218"/>
          </a:xfrm>
          <a:prstGeom prst="rect">
            <a:avLst/>
          </a:prstGeom>
          <a:noFill/>
        </p:spPr>
        <p:txBody>
          <a:bodyPr wrap="square" rtlCol="0">
            <a:spAutoFit/>
          </a:bodyPr>
          <a:lstStyle/>
          <a:p>
            <a:r>
              <a:rPr lang="en-US" sz="3200" b="1" dirty="0" smtClean="0">
                <a:latin typeface="+mj-lt"/>
              </a:rPr>
              <a:t>Meeting #15 - February 4, 2014</a:t>
            </a:r>
          </a:p>
          <a:p>
            <a:endParaRPr lang="en-US" sz="3200" b="1" dirty="0"/>
          </a:p>
        </p:txBody>
      </p:sp>
      <p:pic>
        <p:nvPicPr>
          <p:cNvPr id="7" name="Picture 6" descr="WK_CMYK.eps"/>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77000" y="5562600"/>
            <a:ext cx="2067341" cy="47909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ADP/ACP Test Parameters</a:t>
            </a:r>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10</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1963" y="2286000"/>
            <a:ext cx="8220075" cy="2286000"/>
          </a:xfrm>
          <a:prstGeom prst="rect">
            <a:avLst/>
          </a:prstGeom>
          <a:noFill/>
          <a:ln w="952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sp>
        <p:nvSpPr>
          <p:cNvPr id="3" name="Rounded Rectangle 2"/>
          <p:cNvSpPr/>
          <p:nvPr/>
        </p:nvSpPr>
        <p:spPr>
          <a:xfrm>
            <a:off x="304800" y="2895600"/>
            <a:ext cx="8377238" cy="1524000"/>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58025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r>
              <a:rPr lang="en-US" dirty="0"/>
              <a:t>ADP/ACP </a:t>
            </a:r>
            <a:r>
              <a:rPr lang="en-US" dirty="0" smtClean="0"/>
              <a:t>Failure Corrections</a:t>
            </a:r>
            <a:endParaRPr lang="en-US" dirty="0"/>
          </a:p>
        </p:txBody>
      </p:sp>
      <p:sp>
        <p:nvSpPr>
          <p:cNvPr id="3" name="Content Placeholder 2"/>
          <p:cNvSpPr>
            <a:spLocks noGrp="1"/>
          </p:cNvSpPr>
          <p:nvPr>
            <p:ph idx="1"/>
          </p:nvPr>
        </p:nvSpPr>
        <p:spPr>
          <a:xfrm>
            <a:off x="457200" y="1935480"/>
            <a:ext cx="8229600" cy="2331720"/>
          </a:xfrm>
        </p:spPr>
        <p:txBody>
          <a:bodyPr>
            <a:normAutofit/>
          </a:bodyPr>
          <a:lstStyle/>
          <a:p>
            <a:r>
              <a:rPr lang="en-US" sz="3200" dirty="0" smtClean="0"/>
              <a:t>Roth options – how contributions refunded </a:t>
            </a:r>
          </a:p>
          <a:p>
            <a:pPr lvl="1"/>
            <a:r>
              <a:rPr lang="en-US" sz="3000" dirty="0" smtClean="0"/>
              <a:t>Options are first, last or pro-rate</a:t>
            </a:r>
          </a:p>
          <a:p>
            <a:r>
              <a:rPr lang="en-US" sz="3200" dirty="0" smtClean="0"/>
              <a:t>Income options – earnings calculation</a:t>
            </a:r>
          </a:p>
          <a:p>
            <a:pPr lvl="1"/>
            <a:r>
              <a:rPr lang="en-US" sz="3000" dirty="0" smtClean="0"/>
              <a:t>Options are safe harbor, percent or dollar</a:t>
            </a:r>
            <a:endParaRPr lang="en-US" sz="3000"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11</a:t>
            </a:fld>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0450" y="4495800"/>
            <a:ext cx="7023100" cy="17208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6" name="Rounded Rectangle 5"/>
          <p:cNvSpPr/>
          <p:nvPr/>
        </p:nvSpPr>
        <p:spPr>
          <a:xfrm>
            <a:off x="914400" y="5638800"/>
            <a:ext cx="6096000" cy="598322"/>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69446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QNEC Plan Specs/Contributions</a:t>
            </a:r>
            <a:endParaRPr lang="en-US" dirty="0"/>
          </a:p>
        </p:txBody>
      </p:sp>
      <p:sp>
        <p:nvSpPr>
          <p:cNvPr id="3" name="Content Placeholder 2"/>
          <p:cNvSpPr>
            <a:spLocks noGrp="1"/>
          </p:cNvSpPr>
          <p:nvPr>
            <p:ph idx="1"/>
          </p:nvPr>
        </p:nvSpPr>
        <p:spPr/>
        <p:txBody>
          <a:bodyPr/>
          <a:lstStyle/>
          <a:p>
            <a:r>
              <a:rPr lang="en-US" dirty="0"/>
              <a:t>Pro Rata</a:t>
            </a:r>
          </a:p>
          <a:p>
            <a:pPr lvl="1"/>
            <a:r>
              <a:rPr lang="en-US" dirty="0"/>
              <a:t>Plan Specifications – Eligibility:  to set for “NHCEs only”</a:t>
            </a:r>
          </a:p>
          <a:p>
            <a:pPr lvl="1"/>
            <a:r>
              <a:rPr lang="en-US" dirty="0"/>
              <a:t>Plan Specifications – Contributions: to set “Pro-rata” or “Bottom up</a:t>
            </a:r>
            <a:r>
              <a:rPr lang="en-US" dirty="0" smtClean="0"/>
              <a:t>”</a:t>
            </a:r>
          </a:p>
          <a:p>
            <a:pPr lvl="1"/>
            <a:r>
              <a:rPr lang="en-US" dirty="0" smtClean="0"/>
              <a:t>Pro-rata selection will allocate the QNEC needed to pass the ADP test to non-highly compensated employees, based on their compensation. </a:t>
            </a:r>
            <a:endParaRPr lang="en-US" dirty="0"/>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12</a:t>
            </a:fld>
            <a:endParaRPr lang="en-US"/>
          </a:p>
        </p:txBody>
      </p:sp>
    </p:spTree>
    <p:extLst>
      <p:ext uri="{BB962C8B-B14F-4D97-AF65-F5344CB8AC3E}">
        <p14:creationId xmlns:p14="http://schemas.microsoft.com/office/powerpoint/2010/main" val="31425097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QNEC Parameters Setup</a:t>
            </a:r>
            <a:endParaRPr lang="en-US" dirty="0"/>
          </a:p>
        </p:txBody>
      </p:sp>
      <p:sp>
        <p:nvSpPr>
          <p:cNvPr id="3" name="Content Placeholder 2"/>
          <p:cNvSpPr>
            <a:spLocks noGrp="1"/>
          </p:cNvSpPr>
          <p:nvPr>
            <p:ph idx="1"/>
          </p:nvPr>
        </p:nvSpPr>
        <p:spPr/>
        <p:txBody>
          <a:bodyPr/>
          <a:lstStyle/>
          <a:p>
            <a:r>
              <a:rPr lang="en-US" dirty="0" smtClean="0"/>
              <a:t>Bottom </a:t>
            </a:r>
            <a:r>
              <a:rPr lang="en-US" dirty="0"/>
              <a:t>up</a:t>
            </a:r>
          </a:p>
          <a:p>
            <a:pPr lvl="1"/>
            <a:r>
              <a:rPr lang="en-US" dirty="0"/>
              <a:t>Plan Specifications – Eligibility:  to set for “All Participants” or “NHCEs Only”</a:t>
            </a:r>
          </a:p>
          <a:p>
            <a:pPr lvl="1"/>
            <a:r>
              <a:rPr lang="en-US" dirty="0"/>
              <a:t>Plan Specifications – Contributions: to set “Bottom up”</a:t>
            </a:r>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13</a:t>
            </a:fld>
            <a:endParaRPr lang="en-US"/>
          </a:p>
        </p:txBody>
      </p:sp>
    </p:spTree>
    <p:extLst>
      <p:ext uri="{BB962C8B-B14F-4D97-AF65-F5344CB8AC3E}">
        <p14:creationId xmlns:p14="http://schemas.microsoft.com/office/powerpoint/2010/main" val="768843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dirty="0" smtClean="0"/>
              <a:t>The ADP &amp; ACP Tests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dirty="0" smtClean="0"/>
              <a:t>ADP test compares average deferral rate for HCEs to Non-HCEs</a:t>
            </a:r>
          </a:p>
          <a:p>
            <a:pPr lvl="1"/>
            <a:r>
              <a:rPr lang="en-US" dirty="0" smtClean="0"/>
              <a:t>Pre-tax &amp; Roth deferrals considered</a:t>
            </a:r>
          </a:p>
          <a:p>
            <a:r>
              <a:rPr lang="en-US" dirty="0" smtClean="0"/>
              <a:t>ADP of HCEs may not be more than:</a:t>
            </a:r>
          </a:p>
          <a:p>
            <a:pPr lvl="1"/>
            <a:r>
              <a:rPr lang="en-US" dirty="0" smtClean="0"/>
              <a:t>NHCE ADP x 1.25 or + 2 percentage points and x 2</a:t>
            </a:r>
          </a:p>
          <a:p>
            <a:pPr lvl="1"/>
            <a:r>
              <a:rPr lang="en-US" dirty="0" smtClean="0"/>
              <a:t>Rule of Thumb:</a:t>
            </a:r>
          </a:p>
          <a:p>
            <a:pPr lvl="2"/>
            <a:r>
              <a:rPr lang="en-US" dirty="0" smtClean="0"/>
              <a:t>NHCE ADP is 2% or less – times 2</a:t>
            </a:r>
          </a:p>
          <a:p>
            <a:pPr lvl="2"/>
            <a:r>
              <a:rPr lang="en-US" dirty="0" smtClean="0"/>
              <a:t>NHCE ADP is 2% to 8% - plus 2</a:t>
            </a:r>
          </a:p>
          <a:p>
            <a:pPr lvl="2"/>
            <a:r>
              <a:rPr lang="en-US" dirty="0" smtClean="0"/>
              <a:t>NHCE ADP is more than 8% - times 1.25</a:t>
            </a:r>
          </a:p>
          <a:p>
            <a:r>
              <a:rPr lang="en-US" dirty="0" smtClean="0"/>
              <a:t>ACP test uses match &amp; after-tax contributions</a:t>
            </a:r>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ADP/ACP Corrections (Failing Test)</a:t>
            </a:r>
            <a:endParaRPr lang="en-US" dirty="0"/>
          </a:p>
        </p:txBody>
      </p:sp>
      <p:sp>
        <p:nvSpPr>
          <p:cNvPr id="3" name="Content Placeholder 2"/>
          <p:cNvSpPr>
            <a:spLocks noGrp="1"/>
          </p:cNvSpPr>
          <p:nvPr>
            <p:ph idx="1"/>
          </p:nvPr>
        </p:nvSpPr>
        <p:spPr/>
        <p:txBody>
          <a:bodyPr/>
          <a:lstStyle/>
          <a:p>
            <a:r>
              <a:rPr lang="en-US" dirty="0" smtClean="0"/>
              <a:t>Select testing combination to correct</a:t>
            </a:r>
          </a:p>
          <a:p>
            <a:r>
              <a:rPr lang="en-US" dirty="0" smtClean="0"/>
              <a:t>Do Refunds/Calculate Catch-ups</a:t>
            </a:r>
          </a:p>
          <a:p>
            <a:r>
              <a:rPr lang="en-US" dirty="0" smtClean="0"/>
              <a:t>Estimate QNECs</a:t>
            </a:r>
          </a:p>
          <a:p>
            <a:pPr lvl="1"/>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15</a:t>
            </a:fld>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5262" y="3429000"/>
            <a:ext cx="8753475" cy="2686050"/>
          </a:xfrm>
          <a:prstGeom prst="rect">
            <a:avLst/>
          </a:prstGeom>
          <a:noFill/>
          <a:ln w="952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8258281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 Refunds/Calculate Catch-ups</a:t>
            </a:r>
            <a:endParaRPr lang="en-US" dirty="0"/>
          </a:p>
        </p:txBody>
      </p:sp>
      <p:sp>
        <p:nvSpPr>
          <p:cNvPr id="3" name="Content Placeholder 2"/>
          <p:cNvSpPr>
            <a:spLocks noGrp="1"/>
          </p:cNvSpPr>
          <p:nvPr>
            <p:ph idx="1"/>
          </p:nvPr>
        </p:nvSpPr>
        <p:spPr/>
        <p:txBody>
          <a:bodyPr/>
          <a:lstStyle/>
          <a:p>
            <a:r>
              <a:rPr lang="en-US" dirty="0" smtClean="0"/>
              <a:t>When this link is pressed the system:</a:t>
            </a:r>
          </a:p>
          <a:p>
            <a:pPr lvl="1"/>
            <a:r>
              <a:rPr lang="en-US" dirty="0"/>
              <a:t>C</a:t>
            </a:r>
            <a:r>
              <a:rPr lang="en-US" dirty="0" smtClean="0"/>
              <a:t>alculates catch-ups due to a failed ADP test</a:t>
            </a:r>
          </a:p>
          <a:p>
            <a:pPr lvl="1"/>
            <a:r>
              <a:rPr lang="en-US" dirty="0" smtClean="0"/>
              <a:t>Prints ADP/ACP refunds (as applicable)</a:t>
            </a:r>
          </a:p>
          <a:p>
            <a:pPr lvl="1"/>
            <a:r>
              <a:rPr lang="en-US" dirty="0" smtClean="0"/>
              <a:t>Prints associated match refunds (if applicable)</a:t>
            </a:r>
          </a:p>
          <a:p>
            <a:r>
              <a:rPr lang="en-US" dirty="0" smtClean="0"/>
              <a:t>Option to “Update ADP/ACP refund earnings with transaction data</a:t>
            </a:r>
          </a:p>
          <a:p>
            <a:pPr lvl="1"/>
            <a:r>
              <a:rPr lang="en-US" dirty="0" smtClean="0"/>
              <a:t>Beginning balance, contributions and earnings batches must be posted and statements run for data to populate.</a:t>
            </a:r>
          </a:p>
          <a:p>
            <a:pPr lvl="1"/>
            <a:r>
              <a:rPr lang="en-US" dirty="0" smtClean="0"/>
              <a:t>The system will pull applicable data then calculate the refund earnings based on the system data.</a:t>
            </a:r>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16</a:t>
            </a:fld>
            <a:endParaRPr lang="en-US"/>
          </a:p>
        </p:txBody>
      </p:sp>
    </p:spTree>
    <p:extLst>
      <p:ext uri="{BB962C8B-B14F-4D97-AF65-F5344CB8AC3E}">
        <p14:creationId xmlns:p14="http://schemas.microsoft.com/office/powerpoint/2010/main" val="18636651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Estimate QNECs</a:t>
            </a:r>
            <a:endParaRPr lang="en-US" dirty="0"/>
          </a:p>
        </p:txBody>
      </p:sp>
      <p:sp>
        <p:nvSpPr>
          <p:cNvPr id="3" name="Content Placeholder 2"/>
          <p:cNvSpPr>
            <a:spLocks noGrp="1"/>
          </p:cNvSpPr>
          <p:nvPr>
            <p:ph idx="1"/>
          </p:nvPr>
        </p:nvSpPr>
        <p:spPr/>
        <p:txBody>
          <a:bodyPr/>
          <a:lstStyle/>
          <a:p>
            <a:r>
              <a:rPr lang="en-US" dirty="0" smtClean="0"/>
              <a:t>Clicking Estimate QNECS will provide a system estimate of QNECs needed to pass the ADP/ACP test.</a:t>
            </a:r>
          </a:p>
          <a:p>
            <a:r>
              <a:rPr lang="en-US" dirty="0" smtClean="0"/>
              <a:t>Will allocate a QNEC to eligible participants based on the plan specifications. </a:t>
            </a:r>
          </a:p>
          <a:p>
            <a:r>
              <a:rPr lang="en-US" dirty="0" smtClean="0"/>
              <a:t>Press “Allocate estimated QNECs” to have the system allocate the QNEC. It is then suggested that all tests are rerun and confirm passing results.</a:t>
            </a:r>
          </a:p>
          <a:p>
            <a:r>
              <a:rPr lang="en-US" dirty="0" smtClean="0"/>
              <a:t>Press “</a:t>
            </a:r>
            <a:r>
              <a:rPr lang="en-US" dirty="0" err="1" smtClean="0"/>
              <a:t>Hmmmm</a:t>
            </a:r>
            <a:r>
              <a:rPr lang="en-US" dirty="0" smtClean="0"/>
              <a:t> – Let’s try something else” to prevent the system from allocating the QNEC.</a:t>
            </a:r>
          </a:p>
          <a:p>
            <a:pPr marL="0" indent="0">
              <a:buNone/>
            </a:pPr>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17</a:t>
            </a:fld>
            <a:endParaRPr lang="en-US"/>
          </a:p>
        </p:txBody>
      </p:sp>
    </p:spTree>
    <p:extLst>
      <p:ext uri="{BB962C8B-B14F-4D97-AF65-F5344CB8AC3E}">
        <p14:creationId xmlns:p14="http://schemas.microsoft.com/office/powerpoint/2010/main" val="24633953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Test Results</a:t>
            </a:r>
            <a:endParaRPr lang="en-US" dirty="0"/>
          </a:p>
        </p:txBody>
      </p:sp>
      <p:sp>
        <p:nvSpPr>
          <p:cNvPr id="3" name="Content Placeholder 2"/>
          <p:cNvSpPr>
            <a:spLocks noGrp="1"/>
          </p:cNvSpPr>
          <p:nvPr>
            <p:ph idx="1"/>
          </p:nvPr>
        </p:nvSpPr>
        <p:spPr/>
        <p:txBody>
          <a:bodyPr/>
          <a:lstStyle/>
          <a:p>
            <a:pPr marL="0" indent="0">
              <a:buNone/>
            </a:pPr>
            <a:r>
              <a:rPr lang="en-US" dirty="0" smtClean="0"/>
              <a:t>Use this report to show clients the Refunds and Estimated QNEC options.</a:t>
            </a:r>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18</a:t>
            </a:fld>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187" y="3581400"/>
            <a:ext cx="7667625" cy="1524000"/>
          </a:xfrm>
          <a:prstGeom prst="rect">
            <a:avLst/>
          </a:prstGeom>
          <a:noFill/>
          <a:ln w="952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12494153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6700" y="914400"/>
            <a:ext cx="8610600" cy="838200"/>
          </a:xfrm>
        </p:spPr>
        <p:txBody>
          <a:bodyPr>
            <a:normAutofit/>
          </a:bodyPr>
          <a:lstStyle/>
          <a:p>
            <a:r>
              <a:rPr lang="en-US" sz="4400" dirty="0" smtClean="0"/>
              <a:t>ADP/ACP Testing – Setting Parameters</a:t>
            </a:r>
            <a:endParaRPr lang="en-US" sz="4400" dirty="0"/>
          </a:p>
        </p:txBody>
      </p:sp>
      <p:sp>
        <p:nvSpPr>
          <p:cNvPr id="2" name="Content Placeholder 1"/>
          <p:cNvSpPr>
            <a:spLocks noGrp="1"/>
          </p:cNvSpPr>
          <p:nvPr>
            <p:ph idx="1"/>
          </p:nvPr>
        </p:nvSpPr>
        <p:spPr>
          <a:xfrm>
            <a:off x="228600" y="2286000"/>
            <a:ext cx="8686800" cy="2209800"/>
          </a:xfrm>
        </p:spPr>
        <p:txBody>
          <a:bodyPr>
            <a:normAutofit/>
          </a:bodyPr>
          <a:lstStyle/>
          <a:p>
            <a:r>
              <a:rPr lang="en-US" sz="3200" dirty="0" smtClean="0"/>
              <a:t>Prior year elections</a:t>
            </a:r>
          </a:p>
          <a:p>
            <a:pPr lvl="1"/>
            <a:r>
              <a:rPr lang="en-US" sz="3000" dirty="0" smtClean="0"/>
              <a:t>Need to add in first year using ftw software</a:t>
            </a:r>
          </a:p>
          <a:p>
            <a:pPr lvl="2"/>
            <a:r>
              <a:rPr lang="en-US" sz="2700" dirty="0" smtClean="0"/>
              <a:t>If using disaggregation need to enter all three results</a:t>
            </a:r>
          </a:p>
        </p:txBody>
      </p:sp>
      <p:sp>
        <p:nvSpPr>
          <p:cNvPr id="5" name="Slide Number Placeholder 4"/>
          <p:cNvSpPr>
            <a:spLocks noGrp="1"/>
          </p:cNvSpPr>
          <p:nvPr>
            <p:ph type="sldNum" sz="quarter" idx="12"/>
          </p:nvPr>
        </p:nvSpPr>
        <p:spPr/>
        <p:txBody>
          <a:bodyPr/>
          <a:lstStyle/>
          <a:p>
            <a:fld id="{0D891DE0-D5FD-4854-9056-F0F6F4AB315E}" type="slidenum">
              <a:rPr lang="en-US" smtClean="0"/>
              <a:pPr/>
              <a:t>19</a:t>
            </a:fld>
            <a:endParaRPr lang="en-US"/>
          </a:p>
        </p:txBody>
      </p:sp>
      <p:sp>
        <p:nvSpPr>
          <p:cNvPr id="4" name="Rounded Rectangle 3"/>
          <p:cNvSpPr/>
          <p:nvPr/>
        </p:nvSpPr>
        <p:spPr>
          <a:xfrm>
            <a:off x="-1676400" y="7239000"/>
            <a:ext cx="381000" cy="24784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896112"/>
          </a:xfrm>
        </p:spPr>
        <p:txBody>
          <a:bodyPr/>
          <a:lstStyle/>
          <a:p>
            <a:r>
              <a:rPr lang="en-US" dirty="0" smtClean="0"/>
              <a:t>Agenda</a:t>
            </a:r>
            <a:endParaRPr lang="en-US" dirty="0"/>
          </a:p>
        </p:txBody>
      </p:sp>
      <p:sp>
        <p:nvSpPr>
          <p:cNvPr id="2" name="Content Placeholder 1"/>
          <p:cNvSpPr>
            <a:spLocks noGrp="1"/>
          </p:cNvSpPr>
          <p:nvPr>
            <p:ph idx="1"/>
          </p:nvPr>
        </p:nvSpPr>
        <p:spPr>
          <a:xfrm>
            <a:off x="457200" y="1447800"/>
            <a:ext cx="8229600" cy="5029200"/>
          </a:xfrm>
        </p:spPr>
        <p:txBody>
          <a:bodyPr>
            <a:normAutofit fontScale="92500" lnSpcReduction="20000"/>
          </a:bodyPr>
          <a:lstStyle/>
          <a:p>
            <a:pPr lvl="0"/>
            <a:r>
              <a:rPr lang="en-US" sz="3200" dirty="0" smtClean="0"/>
              <a:t>ADP/ACP </a:t>
            </a:r>
            <a:r>
              <a:rPr lang="en-US" sz="3200" dirty="0"/>
              <a:t>tests and </a:t>
            </a:r>
            <a:r>
              <a:rPr lang="en-US" sz="3200" dirty="0" smtClean="0"/>
              <a:t>corrections</a:t>
            </a:r>
          </a:p>
          <a:p>
            <a:pPr lvl="1"/>
            <a:r>
              <a:rPr lang="en-US" sz="2800" dirty="0" smtClean="0"/>
              <a:t>Review of tests </a:t>
            </a:r>
          </a:p>
          <a:p>
            <a:pPr lvl="1"/>
            <a:r>
              <a:rPr lang="en-US" sz="2800" dirty="0" smtClean="0"/>
              <a:t>Basic tests</a:t>
            </a:r>
          </a:p>
          <a:p>
            <a:pPr lvl="1"/>
            <a:r>
              <a:rPr lang="en-US" sz="2800" dirty="0" smtClean="0"/>
              <a:t>Advanced tests</a:t>
            </a:r>
          </a:p>
          <a:p>
            <a:pPr lvl="1"/>
            <a:r>
              <a:rPr lang="en-US" sz="2800" dirty="0" smtClean="0"/>
              <a:t>ACP test when after-tax allowed</a:t>
            </a:r>
          </a:p>
          <a:p>
            <a:r>
              <a:rPr lang="en-US" sz="3200" dirty="0" smtClean="0"/>
              <a:t>Vendor updates</a:t>
            </a:r>
          </a:p>
          <a:p>
            <a:pPr lvl="0"/>
            <a:r>
              <a:rPr lang="en-US" sz="3200" dirty="0" smtClean="0"/>
              <a:t>New enhancements released</a:t>
            </a:r>
          </a:p>
          <a:p>
            <a:pPr lvl="1"/>
            <a:r>
              <a:rPr lang="en-US" sz="2800" dirty="0" smtClean="0"/>
              <a:t>Delete sources &amp; investments</a:t>
            </a:r>
          </a:p>
          <a:p>
            <a:pPr lvl="1"/>
            <a:r>
              <a:rPr lang="en-US" sz="2800" dirty="0" smtClean="0"/>
              <a:t>Loan </a:t>
            </a:r>
            <a:r>
              <a:rPr lang="en-US" sz="2800" dirty="0"/>
              <a:t>module </a:t>
            </a:r>
            <a:endParaRPr lang="en-US" sz="2800" dirty="0" smtClean="0"/>
          </a:p>
          <a:p>
            <a:pPr lvl="1"/>
            <a:r>
              <a:rPr lang="en-US" sz="2800" dirty="0" smtClean="0"/>
              <a:t>Vesting </a:t>
            </a:r>
            <a:r>
              <a:rPr lang="en-US" sz="2800" dirty="0"/>
              <a:t>export reports </a:t>
            </a:r>
          </a:p>
          <a:p>
            <a:r>
              <a:rPr lang="en-US" sz="3200" dirty="0" smtClean="0"/>
              <a:t>Open forum</a:t>
            </a:r>
            <a:endParaRPr lang="en-US" sz="3200" dirty="0"/>
          </a:p>
        </p:txBody>
      </p:sp>
      <p:sp>
        <p:nvSpPr>
          <p:cNvPr id="5" name="Slide Number Placeholder 4"/>
          <p:cNvSpPr>
            <a:spLocks noGrp="1"/>
          </p:cNvSpPr>
          <p:nvPr>
            <p:ph type="sldNum" sz="quarter" idx="12"/>
          </p:nvPr>
        </p:nvSpPr>
        <p:spPr/>
        <p:txBody>
          <a:bodyPr/>
          <a:lstStyle/>
          <a:p>
            <a:fld id="{0D891DE0-D5FD-4854-9056-F0F6F4AB315E}"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09600"/>
            <a:ext cx="8534400" cy="896112"/>
          </a:xfrm>
        </p:spPr>
        <p:txBody>
          <a:bodyPr>
            <a:noAutofit/>
          </a:bodyPr>
          <a:lstStyle/>
          <a:p>
            <a:r>
              <a:rPr lang="en-US" sz="4200" dirty="0" smtClean="0"/>
              <a:t>ADP/ACP Testing – Setting Parameters</a:t>
            </a:r>
            <a:endParaRPr lang="en-US" sz="4200" dirty="0"/>
          </a:p>
        </p:txBody>
      </p:sp>
      <p:sp>
        <p:nvSpPr>
          <p:cNvPr id="3" name="Content Placeholder 2"/>
          <p:cNvSpPr>
            <a:spLocks noGrp="1"/>
          </p:cNvSpPr>
          <p:nvPr>
            <p:ph idx="1"/>
          </p:nvPr>
        </p:nvSpPr>
        <p:spPr>
          <a:xfrm>
            <a:off x="457200" y="1935480"/>
            <a:ext cx="8229600" cy="1493520"/>
          </a:xfrm>
        </p:spPr>
        <p:txBody>
          <a:bodyPr>
            <a:normAutofit/>
          </a:bodyPr>
          <a:lstStyle/>
          <a:p>
            <a:r>
              <a:rPr lang="en-US" sz="3200" dirty="0" smtClean="0"/>
              <a:t>Using prior year NHCE data</a:t>
            </a:r>
            <a:endParaRPr lang="en-US" sz="3200"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20</a:t>
            </a:fld>
            <a:endParaRPr lang="en-US"/>
          </a:p>
        </p:txBody>
      </p:sp>
      <p:pic>
        <p:nvPicPr>
          <p:cNvPr id="6146" name="Picture 2"/>
          <p:cNvPicPr>
            <a:picLocks noChangeAspect="1" noChangeArrowheads="1"/>
          </p:cNvPicPr>
          <p:nvPr/>
        </p:nvPicPr>
        <p:blipFill>
          <a:blip r:embed="rId2" cstate="print"/>
          <a:srcRect/>
          <a:stretch>
            <a:fillRect/>
          </a:stretch>
        </p:blipFill>
        <p:spPr bwMode="auto">
          <a:xfrm>
            <a:off x="304800" y="2971800"/>
            <a:ext cx="7162800" cy="2876550"/>
          </a:xfrm>
          <a:prstGeom prst="rect">
            <a:avLst/>
          </a:prstGeom>
          <a:noFill/>
          <a:ln w="9525">
            <a:solidFill>
              <a:schemeClr val="tx1"/>
            </a:solidFill>
            <a:miter lim="800000"/>
            <a:headEnd/>
            <a:tailEnd/>
          </a:ln>
        </p:spPr>
      </p:pic>
      <p:pic>
        <p:nvPicPr>
          <p:cNvPr id="6147" name="Picture 3"/>
          <p:cNvPicPr>
            <a:picLocks noChangeAspect="1" noChangeArrowheads="1"/>
          </p:cNvPicPr>
          <p:nvPr/>
        </p:nvPicPr>
        <p:blipFill>
          <a:blip r:embed="rId3" cstate="print"/>
          <a:srcRect/>
          <a:stretch>
            <a:fillRect/>
          </a:stretch>
        </p:blipFill>
        <p:spPr bwMode="auto">
          <a:xfrm>
            <a:off x="6172200" y="1676400"/>
            <a:ext cx="2752725" cy="1914525"/>
          </a:xfrm>
          <a:prstGeom prst="rect">
            <a:avLst/>
          </a:prstGeom>
          <a:noFill/>
          <a:ln w="9525">
            <a:solidFill>
              <a:schemeClr val="tx1"/>
            </a:solidFill>
            <a:miter lim="800000"/>
            <a:headEnd/>
            <a:tailEnd/>
          </a:ln>
        </p:spPr>
      </p:pic>
      <p:sp>
        <p:nvSpPr>
          <p:cNvPr id="7" name="Curved Left Arrow 6"/>
          <p:cNvSpPr/>
          <p:nvPr/>
        </p:nvSpPr>
        <p:spPr>
          <a:xfrm rot="2847675">
            <a:off x="7888561" y="3467826"/>
            <a:ext cx="637022" cy="1679838"/>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77700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886712"/>
          </a:xfrm>
        </p:spPr>
        <p:txBody>
          <a:bodyPr>
            <a:normAutofit/>
          </a:bodyPr>
          <a:lstStyle/>
          <a:p>
            <a:r>
              <a:rPr lang="en-US" sz="5400" dirty="0"/>
              <a:t>ADP/ACP Testing – Setting Parameters</a:t>
            </a:r>
            <a:endParaRPr lang="en-US" dirty="0"/>
          </a:p>
        </p:txBody>
      </p:sp>
      <p:sp>
        <p:nvSpPr>
          <p:cNvPr id="3" name="Content Placeholder 2"/>
          <p:cNvSpPr>
            <a:spLocks noGrp="1"/>
          </p:cNvSpPr>
          <p:nvPr>
            <p:ph idx="1"/>
          </p:nvPr>
        </p:nvSpPr>
        <p:spPr>
          <a:xfrm>
            <a:off x="457200" y="3200400"/>
            <a:ext cx="8229600" cy="1828800"/>
          </a:xfrm>
        </p:spPr>
        <p:txBody>
          <a:bodyPr/>
          <a:lstStyle/>
          <a:p>
            <a:r>
              <a:rPr lang="en-US" sz="2800" dirty="0"/>
              <a:t>Using </a:t>
            </a:r>
            <a:r>
              <a:rPr lang="en-US" sz="2800" dirty="0" smtClean="0"/>
              <a:t>disaggregation of Otherwise Excludable Employees (OEE) </a:t>
            </a:r>
            <a:r>
              <a:rPr lang="en-US" sz="2800" dirty="0"/>
              <a:t>– set on Combined Test Parameters screen</a:t>
            </a:r>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21</a:t>
            </a:fld>
            <a:endParaRPr lang="en-US"/>
          </a:p>
        </p:txBody>
      </p:sp>
    </p:spTree>
    <p:extLst>
      <p:ext uri="{BB962C8B-B14F-4D97-AF65-F5344CB8AC3E}">
        <p14:creationId xmlns:p14="http://schemas.microsoft.com/office/powerpoint/2010/main" val="34048361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657" y="1219200"/>
            <a:ext cx="8229600" cy="1066800"/>
          </a:xfrm>
        </p:spPr>
        <p:txBody>
          <a:bodyPr>
            <a:noAutofit/>
          </a:bodyPr>
          <a:lstStyle/>
          <a:p>
            <a:r>
              <a:rPr lang="en-US" sz="4000" dirty="0"/>
              <a:t>ADP/ACP Testing – </a:t>
            </a:r>
            <a:r>
              <a:rPr lang="en-US" sz="4000" dirty="0" smtClean="0"/>
              <a:t>Setting Parameters</a:t>
            </a:r>
            <a:r>
              <a:rPr lang="en-US" sz="4400" dirty="0" smtClean="0"/>
              <a:t/>
            </a:r>
            <a:br>
              <a:rPr lang="en-US" sz="4400" dirty="0" smtClean="0"/>
            </a:br>
            <a:r>
              <a:rPr lang="en-US" sz="2800" dirty="0" smtClean="0"/>
              <a:t>Combined test Parameters </a:t>
            </a:r>
            <a:endParaRPr lang="en-US" sz="2800"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22</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2895600"/>
            <a:ext cx="7737314" cy="24765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6" name="Rounded Rectangle 5"/>
          <p:cNvSpPr/>
          <p:nvPr/>
        </p:nvSpPr>
        <p:spPr>
          <a:xfrm>
            <a:off x="685800" y="4953000"/>
            <a:ext cx="6629400" cy="533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5653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762000"/>
          </a:xfrm>
        </p:spPr>
        <p:txBody>
          <a:bodyPr>
            <a:normAutofit fontScale="90000"/>
          </a:bodyPr>
          <a:lstStyle/>
          <a:p>
            <a:r>
              <a:rPr lang="en-US" dirty="0" smtClean="0"/>
              <a:t>Results Screen</a:t>
            </a:r>
            <a:endParaRPr lang="en-US" dirty="0"/>
          </a:p>
        </p:txBody>
      </p:sp>
      <p:sp>
        <p:nvSpPr>
          <p:cNvPr id="5" name="Content Placeholder 4"/>
          <p:cNvSpPr>
            <a:spLocks noGrp="1"/>
          </p:cNvSpPr>
          <p:nvPr>
            <p:ph idx="1"/>
          </p:nvPr>
        </p:nvSpPr>
        <p:spPr>
          <a:xfrm>
            <a:off x="457200" y="3048000"/>
            <a:ext cx="8229600" cy="2865120"/>
          </a:xfrm>
        </p:spPr>
        <p:txBody>
          <a:bodyPr>
            <a:normAutofit lnSpcReduction="10000"/>
          </a:bodyPr>
          <a:lstStyle/>
          <a:p>
            <a:r>
              <a:rPr lang="en-US" dirty="0" smtClean="0"/>
              <a:t>When using disaggregation:</a:t>
            </a:r>
          </a:p>
          <a:p>
            <a:pPr lvl="1"/>
            <a:r>
              <a:rPr lang="en-US" dirty="0" err="1" smtClean="0"/>
              <a:t>DisaggOver</a:t>
            </a:r>
            <a:r>
              <a:rPr lang="en-US" dirty="0" smtClean="0"/>
              <a:t> - shows the test results for the group who are not excludable</a:t>
            </a:r>
          </a:p>
          <a:p>
            <a:pPr lvl="1"/>
            <a:r>
              <a:rPr lang="en-US" dirty="0" err="1" smtClean="0"/>
              <a:t>DisaggUnder</a:t>
            </a:r>
            <a:r>
              <a:rPr lang="en-US" dirty="0" smtClean="0"/>
              <a:t> - shows the test results for the group who do not meet statutory eligibility</a:t>
            </a:r>
          </a:p>
          <a:p>
            <a:pPr lvl="1"/>
            <a:r>
              <a:rPr lang="en-US" dirty="0" err="1" smtClean="0"/>
              <a:t>ExclNHCE</a:t>
            </a:r>
            <a:r>
              <a:rPr lang="en-US" dirty="0" smtClean="0"/>
              <a:t> -  shows the results excluding only the NHCEs not meeting statutory eligibility from the test.</a:t>
            </a:r>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23</a:t>
            </a:fld>
            <a:endParaRPr lang="en-US"/>
          </a:p>
        </p:txBody>
      </p:sp>
      <p:pic>
        <p:nvPicPr>
          <p:cNvPr id="4098" name="Picture 2"/>
          <p:cNvPicPr>
            <a:picLocks noChangeAspect="1" noChangeArrowheads="1"/>
          </p:cNvPicPr>
          <p:nvPr/>
        </p:nvPicPr>
        <p:blipFill>
          <a:blip r:embed="rId2" cstate="print"/>
          <a:srcRect/>
          <a:stretch>
            <a:fillRect/>
          </a:stretch>
        </p:blipFill>
        <p:spPr bwMode="auto">
          <a:xfrm>
            <a:off x="533400" y="1447800"/>
            <a:ext cx="8181975" cy="1324854"/>
          </a:xfrm>
          <a:prstGeom prst="rect">
            <a:avLst/>
          </a:prstGeom>
          <a:noFill/>
          <a:ln w="9525">
            <a:solidFill>
              <a:schemeClr val="tx1"/>
            </a:solid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155448"/>
            <a:ext cx="8305800" cy="911352"/>
          </a:xfrm>
        </p:spPr>
        <p:txBody>
          <a:bodyPr>
            <a:noAutofit/>
          </a:bodyPr>
          <a:lstStyle/>
          <a:p>
            <a:r>
              <a:rPr lang="en-US" sz="4200" dirty="0" smtClean="0"/>
              <a:t>ADP/ACP Testing – Setting Parameters</a:t>
            </a:r>
            <a:endParaRPr lang="en-US" sz="4200" dirty="0"/>
          </a:p>
        </p:txBody>
      </p:sp>
      <p:sp>
        <p:nvSpPr>
          <p:cNvPr id="5" name="Slide Number Placeholder 4"/>
          <p:cNvSpPr>
            <a:spLocks noGrp="1"/>
          </p:cNvSpPr>
          <p:nvPr>
            <p:ph type="sldNum" sz="quarter" idx="12"/>
          </p:nvPr>
        </p:nvSpPr>
        <p:spPr/>
        <p:txBody>
          <a:bodyPr/>
          <a:lstStyle/>
          <a:p>
            <a:fld id="{0D891DE0-D5FD-4854-9056-F0F6F4AB315E}" type="slidenum">
              <a:rPr lang="en-US" smtClean="0"/>
              <a:pPr/>
              <a:t>24</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157390"/>
            <a:ext cx="5509239" cy="516244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11" name="Rounded Rectangle 10"/>
          <p:cNvSpPr/>
          <p:nvPr/>
        </p:nvSpPr>
        <p:spPr>
          <a:xfrm>
            <a:off x="3657600" y="3586214"/>
            <a:ext cx="1143000" cy="304800"/>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xit" presetSubtype="16" fill="hold" grpId="1" nodeType="clickEffect">
                                  <p:stCondLst>
                                    <p:cond delay="0"/>
                                  </p:stCondLst>
                                  <p:childTnLst>
                                    <p:animEffect transition="out" filter="diamond(in)">
                                      <p:cBhvr>
                                        <p:cTn id="11" dur="1000"/>
                                        <p:tgtEl>
                                          <p:spTgt spid="11"/>
                                        </p:tgtEl>
                                      </p:cBhvr>
                                    </p:animEffect>
                                    <p:set>
                                      <p:cBhvr>
                                        <p:cTn id="12" dur="1" fill="hold">
                                          <p:stCondLst>
                                            <p:cond delay="9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155448"/>
            <a:ext cx="8305800" cy="1252728"/>
          </a:xfrm>
        </p:spPr>
        <p:txBody>
          <a:bodyPr>
            <a:noAutofit/>
          </a:bodyPr>
          <a:lstStyle/>
          <a:p>
            <a:r>
              <a:rPr lang="en-US" sz="4200" dirty="0" smtClean="0"/>
              <a:t>ADP/ACP Testing – Setting Parameters</a:t>
            </a:r>
            <a:endParaRPr lang="en-US" sz="4200" dirty="0"/>
          </a:p>
        </p:txBody>
      </p:sp>
      <p:sp>
        <p:nvSpPr>
          <p:cNvPr id="2" name="Content Placeholder 1"/>
          <p:cNvSpPr>
            <a:spLocks noGrp="1"/>
          </p:cNvSpPr>
          <p:nvPr>
            <p:ph idx="1"/>
          </p:nvPr>
        </p:nvSpPr>
        <p:spPr>
          <a:xfrm>
            <a:off x="457200" y="1905000"/>
            <a:ext cx="8229600" cy="2514600"/>
          </a:xfrm>
        </p:spPr>
        <p:txBody>
          <a:bodyPr>
            <a:normAutofit/>
          </a:bodyPr>
          <a:lstStyle/>
          <a:p>
            <a:r>
              <a:rPr lang="en-US" sz="3200" dirty="0" smtClean="0"/>
              <a:t>Using two definitions of compensation</a:t>
            </a:r>
          </a:p>
          <a:p>
            <a:pPr lvl="1"/>
            <a:r>
              <a:rPr lang="en-US" sz="3000" dirty="0" smtClean="0"/>
              <a:t>What compensation do you want to use?</a:t>
            </a:r>
          </a:p>
          <a:p>
            <a:pPr lvl="1"/>
            <a:r>
              <a:rPr lang="en-US" sz="3000" dirty="0" smtClean="0"/>
              <a:t>Set on census grid</a:t>
            </a:r>
          </a:p>
          <a:p>
            <a:pPr lvl="1"/>
            <a:r>
              <a:rPr lang="en-US" sz="3000" dirty="0" smtClean="0"/>
              <a:t>Check mapping</a:t>
            </a:r>
          </a:p>
          <a:p>
            <a:pPr lvl="1"/>
            <a:endParaRPr lang="en-US" sz="3000" dirty="0"/>
          </a:p>
        </p:txBody>
      </p:sp>
      <p:sp>
        <p:nvSpPr>
          <p:cNvPr id="5" name="Slide Number Placeholder 4"/>
          <p:cNvSpPr>
            <a:spLocks noGrp="1"/>
          </p:cNvSpPr>
          <p:nvPr>
            <p:ph type="sldNum" sz="quarter" idx="12"/>
          </p:nvPr>
        </p:nvSpPr>
        <p:spPr/>
        <p:txBody>
          <a:bodyPr/>
          <a:lstStyle/>
          <a:p>
            <a:fld id="{0D891DE0-D5FD-4854-9056-F0F6F4AB315E}" type="slidenum">
              <a:rPr lang="en-US" smtClean="0"/>
              <a:pPr/>
              <a:t>25</a:t>
            </a:fld>
            <a:endParaRPr lang="en-US"/>
          </a:p>
        </p:txBody>
      </p:sp>
      <p:pic>
        <p:nvPicPr>
          <p:cNvPr id="2050" name="Picture 2"/>
          <p:cNvPicPr>
            <a:picLocks noChangeAspect="1" noChangeArrowheads="1"/>
          </p:cNvPicPr>
          <p:nvPr/>
        </p:nvPicPr>
        <p:blipFill>
          <a:blip r:embed="rId2" cstate="print"/>
          <a:srcRect/>
          <a:stretch>
            <a:fillRect/>
          </a:stretch>
        </p:blipFill>
        <p:spPr bwMode="auto">
          <a:xfrm>
            <a:off x="533400" y="4686300"/>
            <a:ext cx="8020050" cy="800100"/>
          </a:xfrm>
          <a:prstGeom prst="rect">
            <a:avLst/>
          </a:prstGeom>
          <a:noFill/>
          <a:ln w="9525">
            <a:solidFill>
              <a:schemeClr val="tx1"/>
            </a:solidFill>
            <a:miter lim="800000"/>
            <a:headEnd/>
            <a:tailEnd/>
          </a:ln>
        </p:spPr>
      </p:pic>
      <p:sp>
        <p:nvSpPr>
          <p:cNvPr id="6" name="Rounded Rectangle 5"/>
          <p:cNvSpPr/>
          <p:nvPr/>
        </p:nvSpPr>
        <p:spPr>
          <a:xfrm>
            <a:off x="1524000" y="5029200"/>
            <a:ext cx="1752600" cy="457200"/>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228600" y="704088"/>
            <a:ext cx="2438400" cy="2191512"/>
          </a:xfrm>
        </p:spPr>
        <p:txBody>
          <a:bodyPr>
            <a:normAutofit fontScale="90000"/>
          </a:bodyPr>
          <a:lstStyle/>
          <a:p>
            <a:r>
              <a:rPr lang="en-US" dirty="0" smtClean="0"/>
              <a:t>Check grid mapping</a:t>
            </a:r>
            <a:endParaRPr lang="en-US" dirty="0"/>
          </a:p>
        </p:txBody>
      </p:sp>
      <p:sp>
        <p:nvSpPr>
          <p:cNvPr id="5" name="Slide Number Placeholder 4"/>
          <p:cNvSpPr>
            <a:spLocks noGrp="1"/>
          </p:cNvSpPr>
          <p:nvPr>
            <p:ph type="sldNum" sz="quarter" idx="12"/>
          </p:nvPr>
        </p:nvSpPr>
        <p:spPr/>
        <p:txBody>
          <a:bodyPr/>
          <a:lstStyle/>
          <a:p>
            <a:fld id="{0D891DE0-D5FD-4854-9056-F0F6F4AB315E}" type="slidenum">
              <a:rPr lang="en-US" smtClean="0"/>
              <a:pPr/>
              <a:t>26</a:t>
            </a:fld>
            <a:endParaRPr lang="en-US"/>
          </a:p>
        </p:txBody>
      </p:sp>
      <p:pic>
        <p:nvPicPr>
          <p:cNvPr id="3074" name="Picture 2"/>
          <p:cNvPicPr>
            <a:picLocks noChangeAspect="1" noChangeArrowheads="1"/>
          </p:cNvPicPr>
          <p:nvPr/>
        </p:nvPicPr>
        <p:blipFill>
          <a:blip r:embed="rId2" cstate="print"/>
          <a:srcRect/>
          <a:stretch>
            <a:fillRect/>
          </a:stretch>
        </p:blipFill>
        <p:spPr bwMode="auto">
          <a:xfrm>
            <a:off x="2743200" y="628934"/>
            <a:ext cx="6162675" cy="5962650"/>
          </a:xfrm>
          <a:prstGeom prst="rect">
            <a:avLst/>
          </a:prstGeom>
          <a:noFill/>
          <a:ln w="9525">
            <a:solidFill>
              <a:schemeClr val="tx1"/>
            </a:solidFill>
            <a:miter lim="800000"/>
            <a:headEnd/>
            <a:tailEnd/>
          </a:ln>
        </p:spPr>
      </p:pic>
      <p:sp>
        <p:nvSpPr>
          <p:cNvPr id="10" name="Rounded Rectangle 9"/>
          <p:cNvSpPr/>
          <p:nvPr/>
        </p:nvSpPr>
        <p:spPr>
          <a:xfrm>
            <a:off x="2819400" y="3886200"/>
            <a:ext cx="3276600" cy="838200"/>
          </a:xfrm>
          <a:prstGeom prst="roundRect">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ADP/ACP Test Results</a:t>
            </a:r>
            <a:endParaRPr lang="en-US" dirty="0"/>
          </a:p>
        </p:txBody>
      </p:sp>
      <p:sp>
        <p:nvSpPr>
          <p:cNvPr id="4" name="Content Placeholder 3"/>
          <p:cNvSpPr>
            <a:spLocks noGrp="1"/>
          </p:cNvSpPr>
          <p:nvPr>
            <p:ph sz="half" idx="2"/>
          </p:nvPr>
        </p:nvSpPr>
        <p:spPr>
          <a:xfrm>
            <a:off x="426777" y="4953000"/>
            <a:ext cx="7848600" cy="1325725"/>
          </a:xfrm>
        </p:spPr>
        <p:txBody>
          <a:bodyPr/>
          <a:lstStyle/>
          <a:p>
            <a:r>
              <a:rPr lang="en-US" dirty="0" smtClean="0">
                <a:latin typeface="+mj-lt"/>
              </a:rPr>
              <a:t>Choose which compensation to use for corrections</a:t>
            </a:r>
          </a:p>
          <a:p>
            <a:r>
              <a:rPr lang="en-US" dirty="0" smtClean="0">
                <a:latin typeface="+mj-lt"/>
              </a:rPr>
              <a:t>Refunds/Catch-ups or QNEC, if available</a:t>
            </a:r>
            <a:endParaRPr lang="en-US" dirty="0">
              <a:latin typeface="+mj-lt"/>
            </a:endParaRPr>
          </a:p>
        </p:txBody>
      </p:sp>
      <p:sp>
        <p:nvSpPr>
          <p:cNvPr id="5" name="Slide Number Placeholder 4"/>
          <p:cNvSpPr>
            <a:spLocks noGrp="1"/>
          </p:cNvSpPr>
          <p:nvPr>
            <p:ph type="sldNum" sz="quarter" idx="12"/>
          </p:nvPr>
        </p:nvSpPr>
        <p:spPr/>
        <p:txBody>
          <a:bodyPr/>
          <a:lstStyle/>
          <a:p>
            <a:fld id="{0D891DE0-D5FD-4854-9056-F0F6F4AB315E}" type="slidenum">
              <a:rPr lang="en-US" smtClean="0"/>
              <a:pPr/>
              <a:t>27</a:t>
            </a:fld>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184383"/>
            <a:ext cx="7829550" cy="2330467"/>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37694147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743712"/>
          </a:xfrm>
        </p:spPr>
        <p:txBody>
          <a:bodyPr>
            <a:normAutofit fontScale="90000"/>
          </a:bodyPr>
          <a:lstStyle/>
          <a:p>
            <a:r>
              <a:rPr lang="en-US" dirty="0" smtClean="0"/>
              <a:t>ADP/ACP Testing - Troubleshooting</a:t>
            </a:r>
            <a:endParaRPr lang="en-US" dirty="0"/>
          </a:p>
        </p:txBody>
      </p:sp>
      <p:sp>
        <p:nvSpPr>
          <p:cNvPr id="2" name="Content Placeholder 1"/>
          <p:cNvSpPr>
            <a:spLocks noGrp="1"/>
          </p:cNvSpPr>
          <p:nvPr>
            <p:ph idx="1"/>
          </p:nvPr>
        </p:nvSpPr>
        <p:spPr>
          <a:xfrm>
            <a:off x="533400" y="1600200"/>
            <a:ext cx="8229600" cy="4389120"/>
          </a:xfrm>
        </p:spPr>
        <p:txBody>
          <a:bodyPr>
            <a:normAutofit/>
          </a:bodyPr>
          <a:lstStyle/>
          <a:p>
            <a:r>
              <a:rPr lang="en-US" sz="3200" dirty="0" smtClean="0"/>
              <a:t>QNEC option not available</a:t>
            </a:r>
          </a:p>
          <a:p>
            <a:pPr lvl="1"/>
            <a:r>
              <a:rPr lang="en-US" sz="3000" dirty="0" smtClean="0"/>
              <a:t>Need to allocate to NHCE only if pro-rata</a:t>
            </a:r>
          </a:p>
          <a:p>
            <a:r>
              <a:rPr lang="en-US" sz="3200" dirty="0" smtClean="0"/>
              <a:t>QNEC  allocation different from test correction screen </a:t>
            </a:r>
          </a:p>
          <a:p>
            <a:pPr lvl="1"/>
            <a:r>
              <a:rPr lang="en-US" sz="3000" dirty="0" smtClean="0"/>
              <a:t>Estimate only on correction screen</a:t>
            </a:r>
          </a:p>
          <a:p>
            <a:pPr lvl="1"/>
            <a:r>
              <a:rPr lang="en-US" sz="3000" dirty="0" smtClean="0"/>
              <a:t>When allocated will comply with plan specifications</a:t>
            </a:r>
          </a:p>
          <a:p>
            <a:pPr lvl="1"/>
            <a:endParaRPr lang="en-US" sz="3000" dirty="0" smtClean="0"/>
          </a:p>
          <a:p>
            <a:pPr lvl="1"/>
            <a:endParaRPr lang="en-US" sz="3000" dirty="0" smtClean="0"/>
          </a:p>
          <a:p>
            <a:pPr lvl="1">
              <a:buNone/>
            </a:pPr>
            <a:endParaRPr lang="en-US" sz="3000" dirty="0" smtClean="0"/>
          </a:p>
          <a:p>
            <a:pPr lvl="1"/>
            <a:endParaRPr lang="en-US" dirty="0" smtClean="0"/>
          </a:p>
          <a:p>
            <a:endParaRPr lang="en-US" dirty="0" smtClean="0"/>
          </a:p>
          <a:p>
            <a:pPr lvl="2">
              <a:buNone/>
            </a:pPr>
            <a:endParaRPr lang="en-US" dirty="0" smtClean="0"/>
          </a:p>
          <a:p>
            <a:pPr lvl="2"/>
            <a:endParaRPr lang="en-US" dirty="0" smtClean="0"/>
          </a:p>
          <a:p>
            <a:pPr lvl="2"/>
            <a:endParaRPr lang="en-US" dirty="0" smtClean="0"/>
          </a:p>
          <a:p>
            <a:pPr lvl="1"/>
            <a:endParaRPr lang="en-US" dirty="0" smtClean="0"/>
          </a:p>
          <a:p>
            <a:pPr lvl="1"/>
            <a:endParaRPr lang="en-US" dirty="0"/>
          </a:p>
        </p:txBody>
      </p:sp>
      <p:sp>
        <p:nvSpPr>
          <p:cNvPr id="7" name="Slide Number Placeholder 6"/>
          <p:cNvSpPr>
            <a:spLocks noGrp="1"/>
          </p:cNvSpPr>
          <p:nvPr>
            <p:ph type="sldNum" sz="quarter" idx="12"/>
          </p:nvPr>
        </p:nvSpPr>
        <p:spPr/>
        <p:txBody>
          <a:bodyPr/>
          <a:lstStyle/>
          <a:p>
            <a:fld id="{0D891DE0-D5FD-4854-9056-F0F6F4AB315E}"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p:spPr>
        <p:txBody>
          <a:bodyPr>
            <a:normAutofit fontScale="90000"/>
          </a:bodyPr>
          <a:lstStyle/>
          <a:p>
            <a:r>
              <a:rPr lang="en-US" dirty="0" smtClean="0"/>
              <a:t>ADP/ACP Testing - Troubleshooting</a:t>
            </a:r>
            <a:endParaRPr lang="en-US" dirty="0"/>
          </a:p>
        </p:txBody>
      </p:sp>
      <p:sp>
        <p:nvSpPr>
          <p:cNvPr id="3" name="Content Placeholder 2"/>
          <p:cNvSpPr>
            <a:spLocks noGrp="1"/>
          </p:cNvSpPr>
          <p:nvPr>
            <p:ph idx="1"/>
          </p:nvPr>
        </p:nvSpPr>
        <p:spPr>
          <a:xfrm>
            <a:off x="457200" y="1676400"/>
            <a:ext cx="8229600" cy="4648200"/>
          </a:xfrm>
        </p:spPr>
        <p:txBody>
          <a:bodyPr>
            <a:normAutofit/>
          </a:bodyPr>
          <a:lstStyle/>
          <a:p>
            <a:r>
              <a:rPr lang="en-US" sz="3200" dirty="0" smtClean="0"/>
              <a:t>Problem with disaggregation</a:t>
            </a:r>
          </a:p>
          <a:p>
            <a:pPr lvl="1"/>
            <a:r>
              <a:rPr lang="en-US" sz="3000" dirty="0" smtClean="0"/>
              <a:t>May need to check dates eligibility for disaggregation is met</a:t>
            </a:r>
          </a:p>
          <a:p>
            <a:r>
              <a:rPr lang="en-US" sz="3200" dirty="0" smtClean="0"/>
              <a:t>Match not included in test</a:t>
            </a:r>
          </a:p>
          <a:p>
            <a:pPr lvl="1"/>
            <a:r>
              <a:rPr lang="en-US" sz="3000" dirty="0" smtClean="0"/>
              <a:t>Allocation parameters must be set before scrub is run – important when uploading match</a:t>
            </a:r>
          </a:p>
          <a:p>
            <a:pPr lvl="1"/>
            <a:r>
              <a:rPr lang="en-US" sz="3000" dirty="0" smtClean="0"/>
              <a:t>Match compensation need to be populated</a:t>
            </a:r>
            <a:endParaRPr lang="en-US" sz="3000"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Overview</a:t>
            </a:r>
            <a:endParaRPr lang="en-US" dirty="0"/>
          </a:p>
        </p:txBody>
      </p:sp>
      <p:sp>
        <p:nvSpPr>
          <p:cNvPr id="3" name="Content Placeholder 2"/>
          <p:cNvSpPr>
            <a:spLocks noGrp="1"/>
          </p:cNvSpPr>
          <p:nvPr>
            <p:ph idx="1"/>
          </p:nvPr>
        </p:nvSpPr>
        <p:spPr/>
        <p:txBody>
          <a:bodyPr/>
          <a:lstStyle/>
          <a:p>
            <a:r>
              <a:rPr lang="en-US" dirty="0" smtClean="0"/>
              <a:t>Non-safe harbor </a:t>
            </a:r>
            <a:r>
              <a:rPr lang="en-US" smtClean="0"/>
              <a:t>plans  are required </a:t>
            </a:r>
            <a:r>
              <a:rPr lang="en-US" dirty="0" smtClean="0"/>
              <a:t>to pass ADP/ACP test to show compliance with nondiscrimination rules of 401(a)(4).</a:t>
            </a:r>
          </a:p>
          <a:p>
            <a:r>
              <a:rPr lang="en-US" dirty="0" smtClean="0"/>
              <a:t>If the ADP test and/or ACP test fails:</a:t>
            </a:r>
          </a:p>
          <a:p>
            <a:pPr lvl="1"/>
            <a:r>
              <a:rPr lang="en-US" dirty="0" smtClean="0"/>
              <a:t>Refunds are due within 2 ½ months after end of plan year to avoid excise tax.</a:t>
            </a:r>
          </a:p>
          <a:p>
            <a:pPr lvl="1"/>
            <a:r>
              <a:rPr lang="en-US" dirty="0" smtClean="0"/>
              <a:t>Other correction options, such as QNEC, must be made within 12 months after end of plan year.</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3</a:t>
            </a:fld>
            <a:endParaRPr lang="en-US"/>
          </a:p>
        </p:txBody>
      </p:sp>
    </p:spTree>
    <p:extLst>
      <p:ext uri="{BB962C8B-B14F-4D97-AF65-F5344CB8AC3E}">
        <p14:creationId xmlns:p14="http://schemas.microsoft.com/office/powerpoint/2010/main" val="22530365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After-Tax Source</a:t>
            </a:r>
            <a:endParaRPr lang="en-US" dirty="0"/>
          </a:p>
        </p:txBody>
      </p:sp>
      <p:sp>
        <p:nvSpPr>
          <p:cNvPr id="3" name="Content Placeholder 2"/>
          <p:cNvSpPr>
            <a:spLocks noGrp="1"/>
          </p:cNvSpPr>
          <p:nvPr>
            <p:ph idx="1"/>
          </p:nvPr>
        </p:nvSpPr>
        <p:spPr/>
        <p:txBody>
          <a:bodyPr/>
          <a:lstStyle/>
          <a:p>
            <a:r>
              <a:rPr lang="en-US" sz="3200" dirty="0" smtClean="0"/>
              <a:t>Plans allowing after tax contributions </a:t>
            </a:r>
          </a:p>
          <a:p>
            <a:pPr lvl="1"/>
            <a:r>
              <a:rPr lang="en-US" sz="2800" dirty="0" smtClean="0"/>
              <a:t>Match and after-tax contributions are tested together for the ACP test and for coverage</a:t>
            </a:r>
          </a:p>
          <a:p>
            <a:pPr lvl="1"/>
            <a:r>
              <a:rPr lang="en-US" sz="2800" dirty="0" smtClean="0"/>
              <a:t>Eligibility for after-tax means a participant is considered to be benefitting for coverage, even if they do not receive match </a:t>
            </a:r>
            <a:endParaRPr lang="en-US" sz="2800" dirty="0"/>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30</a:t>
            </a:fld>
            <a:endParaRPr lang="en-US"/>
          </a:p>
        </p:txBody>
      </p:sp>
    </p:spTree>
    <p:extLst>
      <p:ext uri="{BB962C8B-B14F-4D97-AF65-F5344CB8AC3E}">
        <p14:creationId xmlns:p14="http://schemas.microsoft.com/office/powerpoint/2010/main" val="26833940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smtClean="0"/>
              <a:t>Vendor Updates</a:t>
            </a:r>
            <a:endParaRPr lang="en-US" dirty="0"/>
          </a:p>
        </p:txBody>
      </p:sp>
      <p:sp>
        <p:nvSpPr>
          <p:cNvPr id="3" name="Content Placeholder 2"/>
          <p:cNvSpPr>
            <a:spLocks noGrp="1"/>
          </p:cNvSpPr>
          <p:nvPr>
            <p:ph idx="1"/>
          </p:nvPr>
        </p:nvSpPr>
        <p:spPr>
          <a:xfrm>
            <a:off x="457200" y="1676400"/>
            <a:ext cx="8534400" cy="4648200"/>
          </a:xfrm>
        </p:spPr>
        <p:txBody>
          <a:bodyPr>
            <a:normAutofit/>
          </a:bodyPr>
          <a:lstStyle/>
          <a:p>
            <a:r>
              <a:rPr lang="en-US" sz="3200" dirty="0" smtClean="0"/>
              <a:t>Ftwilliam.com recently held </a:t>
            </a:r>
            <a:r>
              <a:rPr lang="en-US" sz="3200" dirty="0"/>
              <a:t>webinars with ING and John Hancock </a:t>
            </a:r>
            <a:endParaRPr lang="en-US" sz="3200" dirty="0" smtClean="0"/>
          </a:p>
          <a:p>
            <a:pPr lvl="1"/>
            <a:r>
              <a:rPr lang="en-US" sz="2800" dirty="0" smtClean="0"/>
              <a:t>Recordings and/or </a:t>
            </a:r>
            <a:r>
              <a:rPr lang="en-US" sz="2800" dirty="0"/>
              <a:t>slides are </a:t>
            </a:r>
            <a:r>
              <a:rPr lang="en-US" sz="2800" dirty="0" smtClean="0"/>
              <a:t>available</a:t>
            </a:r>
            <a:endParaRPr lang="en-US" sz="2800" dirty="0"/>
          </a:p>
          <a:p>
            <a:r>
              <a:rPr lang="en-US" sz="3200" dirty="0"/>
              <a:t>ING/ftw batch download/upload is available</a:t>
            </a:r>
          </a:p>
          <a:p>
            <a:r>
              <a:rPr lang="en-US" sz="3200" dirty="0"/>
              <a:t>John Hancock/ftw working on </a:t>
            </a:r>
            <a:r>
              <a:rPr lang="en-US" sz="3200" dirty="0" smtClean="0"/>
              <a:t>batch </a:t>
            </a:r>
            <a:r>
              <a:rPr lang="en-US" sz="3200" dirty="0"/>
              <a:t>features </a:t>
            </a:r>
            <a:endParaRPr lang="en-US" sz="3200" dirty="0" smtClean="0"/>
          </a:p>
          <a:p>
            <a:r>
              <a:rPr lang="en-US" sz="3200" dirty="0" smtClean="0"/>
              <a:t>Lincoln batch </a:t>
            </a:r>
            <a:r>
              <a:rPr lang="en-US" sz="3200" dirty="0"/>
              <a:t>download is still available for their ‘Director’ plans </a:t>
            </a:r>
            <a:r>
              <a:rPr lang="en-US" sz="3200" dirty="0" smtClean="0"/>
              <a:t>but </a:t>
            </a:r>
            <a:r>
              <a:rPr lang="en-US" sz="3200" dirty="0"/>
              <a:t>not </a:t>
            </a:r>
            <a:r>
              <a:rPr lang="en-US" sz="3200" dirty="0" smtClean="0"/>
              <a:t>for ‘TRAC’ </a:t>
            </a:r>
            <a:r>
              <a:rPr lang="en-US" sz="3200" dirty="0"/>
              <a:t>system plans </a:t>
            </a:r>
            <a:r>
              <a:rPr lang="en-US" sz="3200" dirty="0" smtClean="0"/>
              <a:t>– </a:t>
            </a:r>
            <a:r>
              <a:rPr lang="en-US" sz="3200" dirty="0"/>
              <a:t>ftw Lincoln </a:t>
            </a:r>
            <a:r>
              <a:rPr lang="en-US" sz="3200" dirty="0" smtClean="0"/>
              <a:t>v2</a:t>
            </a:r>
            <a:endParaRPr lang="en-US" sz="3200" dirty="0"/>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31</a:t>
            </a:fld>
            <a:endParaRPr lang="en-US"/>
          </a:p>
        </p:txBody>
      </p:sp>
    </p:spTree>
    <p:extLst>
      <p:ext uri="{BB962C8B-B14F-4D97-AF65-F5344CB8AC3E}">
        <p14:creationId xmlns:p14="http://schemas.microsoft.com/office/powerpoint/2010/main" val="18789593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smtClean="0"/>
              <a:t>Vendor Updates</a:t>
            </a:r>
            <a:endParaRPr lang="en-US" dirty="0"/>
          </a:p>
        </p:txBody>
      </p:sp>
      <p:sp>
        <p:nvSpPr>
          <p:cNvPr id="3" name="Content Placeholder 2"/>
          <p:cNvSpPr>
            <a:spLocks noGrp="1"/>
          </p:cNvSpPr>
          <p:nvPr>
            <p:ph idx="1"/>
          </p:nvPr>
        </p:nvSpPr>
        <p:spPr>
          <a:xfrm>
            <a:off x="457200" y="1676400"/>
            <a:ext cx="8534400" cy="4648200"/>
          </a:xfrm>
        </p:spPr>
        <p:txBody>
          <a:bodyPr>
            <a:normAutofit/>
          </a:bodyPr>
          <a:lstStyle/>
          <a:p>
            <a:r>
              <a:rPr lang="en-US" sz="3200" dirty="0" smtClean="0"/>
              <a:t>Lincoln </a:t>
            </a:r>
            <a:r>
              <a:rPr lang="en-US" sz="3200" dirty="0"/>
              <a:t>v2, American Funds and Hartford – MFS </a:t>
            </a:r>
            <a:r>
              <a:rPr lang="en-US" sz="3200" dirty="0" smtClean="0"/>
              <a:t>use </a:t>
            </a:r>
            <a:r>
              <a:rPr lang="en-US" sz="3200" dirty="0"/>
              <a:t>the same accounting/reporting </a:t>
            </a:r>
            <a:r>
              <a:rPr lang="en-US" sz="3200" dirty="0" smtClean="0"/>
              <a:t>software</a:t>
            </a:r>
          </a:p>
          <a:p>
            <a:r>
              <a:rPr lang="en-US" sz="3200" dirty="0" smtClean="0"/>
              <a:t>We </a:t>
            </a:r>
            <a:r>
              <a:rPr lang="en-US" sz="3200" dirty="0"/>
              <a:t>have confirmed that their download files now contain a header row which needs to be removed before uploading into </a:t>
            </a:r>
            <a:r>
              <a:rPr lang="en-US" sz="3200" dirty="0" smtClean="0"/>
              <a:t>ftw </a:t>
            </a:r>
          </a:p>
          <a:p>
            <a:r>
              <a:rPr lang="en-US" sz="3200" dirty="0" smtClean="0"/>
              <a:t>We </a:t>
            </a:r>
            <a:r>
              <a:rPr lang="en-US" sz="3200" dirty="0"/>
              <a:t>are working on a fix for these </a:t>
            </a:r>
            <a:r>
              <a:rPr lang="en-US" sz="3200" dirty="0" smtClean="0"/>
              <a:t>uploads</a:t>
            </a:r>
            <a:endParaRPr lang="en-US" sz="3200" dirty="0"/>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32</a:t>
            </a:fld>
            <a:endParaRPr lang="en-US"/>
          </a:p>
        </p:txBody>
      </p:sp>
    </p:spTree>
    <p:extLst>
      <p:ext uri="{BB962C8B-B14F-4D97-AF65-F5344CB8AC3E}">
        <p14:creationId xmlns:p14="http://schemas.microsoft.com/office/powerpoint/2010/main" val="35222926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Vendor Updates</a:t>
            </a:r>
          </a:p>
        </p:txBody>
      </p:sp>
      <p:sp>
        <p:nvSpPr>
          <p:cNvPr id="3" name="Content Placeholder 2"/>
          <p:cNvSpPr>
            <a:spLocks noGrp="1"/>
          </p:cNvSpPr>
          <p:nvPr>
            <p:ph idx="1"/>
          </p:nvPr>
        </p:nvSpPr>
        <p:spPr>
          <a:xfrm>
            <a:off x="457200" y="1935480"/>
            <a:ext cx="8610600" cy="4389120"/>
          </a:xfrm>
        </p:spPr>
        <p:txBody>
          <a:bodyPr>
            <a:normAutofit/>
          </a:bodyPr>
          <a:lstStyle/>
          <a:p>
            <a:r>
              <a:rPr lang="en-US" sz="3200" dirty="0" smtClean="0"/>
              <a:t>Lincoln Retirement Plan Services – two products:</a:t>
            </a:r>
          </a:p>
          <a:p>
            <a:pPr marL="822960" lvl="1" indent="-457200">
              <a:buFont typeface="+mj-lt"/>
              <a:buAutoNum type="arabicPeriod"/>
            </a:pPr>
            <a:r>
              <a:rPr lang="en-US" sz="2800" dirty="0" smtClean="0"/>
              <a:t>Lincoln </a:t>
            </a:r>
            <a:r>
              <a:rPr lang="en-US" sz="2800" dirty="0" err="1" smtClean="0"/>
              <a:t>Webaccess</a:t>
            </a:r>
            <a:r>
              <a:rPr lang="en-US" sz="2800" dirty="0" smtClean="0"/>
              <a:t> – Lincoln Director product</a:t>
            </a:r>
            <a:br>
              <a:rPr lang="en-US" sz="2800" dirty="0" smtClean="0"/>
            </a:br>
            <a:r>
              <a:rPr lang="en-US" sz="2800" dirty="0" smtClean="0"/>
              <a:t>web </a:t>
            </a:r>
            <a:r>
              <a:rPr lang="en-US" sz="2800" dirty="0"/>
              <a:t>address: </a:t>
            </a:r>
            <a:r>
              <a:rPr lang="en-US" sz="2800" u="sng" dirty="0">
                <a:hlinkClick r:id="rId2"/>
              </a:rPr>
              <a:t>www.lfg.com</a:t>
            </a:r>
            <a:r>
              <a:rPr lang="en-US" sz="2800" dirty="0"/>
              <a:t> or </a:t>
            </a:r>
            <a:r>
              <a:rPr lang="en-US" sz="2800" u="sng" dirty="0">
                <a:hlinkClick r:id="rId3"/>
              </a:rPr>
              <a:t>www.webaccess.lfg.com</a:t>
            </a:r>
            <a:r>
              <a:rPr lang="en-US" sz="2800" dirty="0" smtClean="0"/>
              <a:t> </a:t>
            </a:r>
            <a:br>
              <a:rPr lang="en-US" sz="2800" dirty="0" smtClean="0"/>
            </a:br>
            <a:r>
              <a:rPr lang="en-US" sz="2800" dirty="0" smtClean="0"/>
              <a:t>Report – Activity Import Report</a:t>
            </a:r>
          </a:p>
          <a:p>
            <a:pPr marL="880110" lvl="1" indent="-514350">
              <a:buFont typeface="+mj-lt"/>
              <a:buAutoNum type="arabicPeriod"/>
            </a:pPr>
            <a:r>
              <a:rPr lang="en-US" dirty="0" smtClean="0"/>
              <a:t>DST TRAC system – Lincoln Alliance product</a:t>
            </a:r>
            <a:br>
              <a:rPr lang="en-US" dirty="0" smtClean="0"/>
            </a:br>
            <a:r>
              <a:rPr lang="en-US" sz="2800" dirty="0" smtClean="0"/>
              <a:t>web address is </a:t>
            </a:r>
            <a:r>
              <a:rPr lang="en-US" sz="2800" u="sng" dirty="0" smtClean="0">
                <a:solidFill>
                  <a:srgbClr val="C00000"/>
                </a:solidFill>
                <a:hlinkClick r:id="rId4"/>
              </a:rPr>
              <a:t>www.myplannetwork.com</a:t>
            </a:r>
            <a:r>
              <a:rPr lang="en-US" sz="2800" u="sng" dirty="0" smtClean="0">
                <a:solidFill>
                  <a:srgbClr val="C00000"/>
                </a:solidFill>
              </a:rPr>
              <a:t/>
            </a:r>
            <a:br>
              <a:rPr lang="en-US" sz="2800" u="sng" dirty="0" smtClean="0">
                <a:solidFill>
                  <a:srgbClr val="C00000"/>
                </a:solidFill>
              </a:rPr>
            </a:br>
            <a:r>
              <a:rPr lang="en-US" sz="2800" dirty="0" smtClean="0"/>
              <a:t>Report – Trust Report</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33</a:t>
            </a:fld>
            <a:endParaRPr lang="en-US"/>
          </a:p>
        </p:txBody>
      </p:sp>
    </p:spTree>
    <p:extLst>
      <p:ext uri="{BB962C8B-B14F-4D97-AF65-F5344CB8AC3E}">
        <p14:creationId xmlns:p14="http://schemas.microsoft.com/office/powerpoint/2010/main" val="38533818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72312"/>
          </a:xfrm>
        </p:spPr>
        <p:txBody>
          <a:bodyPr/>
          <a:lstStyle/>
          <a:p>
            <a:r>
              <a:rPr lang="en-US" dirty="0" smtClean="0"/>
              <a:t>Recent Enhancements</a:t>
            </a:r>
            <a:endParaRPr lang="en-US" dirty="0"/>
          </a:p>
        </p:txBody>
      </p:sp>
      <p:sp>
        <p:nvSpPr>
          <p:cNvPr id="3" name="Content Placeholder 2"/>
          <p:cNvSpPr>
            <a:spLocks noGrp="1"/>
          </p:cNvSpPr>
          <p:nvPr>
            <p:ph idx="1"/>
          </p:nvPr>
        </p:nvSpPr>
        <p:spPr/>
        <p:txBody>
          <a:bodyPr>
            <a:normAutofit lnSpcReduction="10000"/>
          </a:bodyPr>
          <a:lstStyle/>
          <a:p>
            <a:r>
              <a:rPr lang="en-US" sz="3200" dirty="0"/>
              <a:t>Delete Sources &amp; </a:t>
            </a:r>
            <a:r>
              <a:rPr lang="en-US" sz="3200" dirty="0" smtClean="0"/>
              <a:t>Investments</a:t>
            </a:r>
          </a:p>
          <a:p>
            <a:pPr lvl="1"/>
            <a:r>
              <a:rPr lang="en-US" sz="3000" dirty="0"/>
              <a:t>To delete a source/account the following must be true:</a:t>
            </a:r>
          </a:p>
          <a:p>
            <a:pPr lvl="2"/>
            <a:r>
              <a:rPr lang="en-US" sz="2600" dirty="0"/>
              <a:t>Not be in any transaction batch, posted or </a:t>
            </a:r>
            <a:r>
              <a:rPr lang="en-US" sz="2600" dirty="0" err="1"/>
              <a:t>unposted</a:t>
            </a:r>
            <a:r>
              <a:rPr lang="en-US" sz="2600" dirty="0"/>
              <a:t> in current or prior </a:t>
            </a:r>
            <a:r>
              <a:rPr lang="en-US" sz="2600" dirty="0" smtClean="0"/>
              <a:t>years</a:t>
            </a:r>
            <a:endParaRPr lang="en-US" sz="2600" dirty="0"/>
          </a:p>
          <a:p>
            <a:r>
              <a:rPr lang="en-US" sz="3200" dirty="0" smtClean="0"/>
              <a:t>First year in plan need to click ‘Show Defaults’ to see sources</a:t>
            </a:r>
          </a:p>
          <a:p>
            <a:r>
              <a:rPr lang="en-US" sz="3200" dirty="0" smtClean="0"/>
              <a:t>Can also use show defaults link to restore default sources, if others were added in error</a:t>
            </a:r>
            <a:endParaRPr lang="en-US" sz="3200" dirty="0"/>
          </a:p>
          <a:p>
            <a:pPr lvl="1"/>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34</a:t>
            </a:fld>
            <a:endParaRPr lang="en-US"/>
          </a:p>
        </p:txBody>
      </p:sp>
    </p:spTree>
    <p:extLst>
      <p:ext uri="{BB962C8B-B14F-4D97-AF65-F5344CB8AC3E}">
        <p14:creationId xmlns:p14="http://schemas.microsoft.com/office/powerpoint/2010/main" val="25804435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7772400" cy="1143000"/>
          </a:xfrm>
        </p:spPr>
        <p:txBody>
          <a:bodyPr>
            <a:normAutofit/>
          </a:bodyPr>
          <a:lstStyle/>
          <a:p>
            <a:r>
              <a:rPr lang="en-US" sz="4400" dirty="0" smtClean="0"/>
              <a:t>Source Set-up Screen</a:t>
            </a:r>
            <a:endParaRPr lang="en-US" sz="4400" dirty="0"/>
          </a:p>
        </p:txBody>
      </p:sp>
      <p:sp>
        <p:nvSpPr>
          <p:cNvPr id="4" name="Slide Number Placeholder 3"/>
          <p:cNvSpPr>
            <a:spLocks noGrp="1"/>
          </p:cNvSpPr>
          <p:nvPr>
            <p:ph type="sldNum" sz="quarter" idx="12"/>
          </p:nvPr>
        </p:nvSpPr>
        <p:spPr/>
        <p:txBody>
          <a:bodyPr/>
          <a:lstStyle/>
          <a:p>
            <a:fld id="{A64538C3-A1C4-452E-8156-132B5385C84F}" type="slidenum">
              <a:rPr lang="en-US" smtClean="0"/>
              <a:pPr/>
              <a:t>35</a:t>
            </a:fld>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676400"/>
            <a:ext cx="6807200" cy="1584918"/>
          </a:xfrm>
          <a:prstGeom prst="rect">
            <a:avLst/>
          </a:prstGeom>
          <a:noFill/>
          <a:ln w="285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Oval 4"/>
          <p:cNvSpPr/>
          <p:nvPr/>
        </p:nvSpPr>
        <p:spPr>
          <a:xfrm>
            <a:off x="2133600" y="1981200"/>
            <a:ext cx="533400" cy="228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1" y="3505200"/>
            <a:ext cx="7404526" cy="2378198"/>
          </a:xfrm>
          <a:prstGeom prst="rect">
            <a:avLst/>
          </a:prstGeom>
          <a:noFill/>
          <a:ln w="285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6" name="Curved Down Arrow 5"/>
          <p:cNvSpPr/>
          <p:nvPr/>
        </p:nvSpPr>
        <p:spPr>
          <a:xfrm rot="2857001">
            <a:off x="2571137" y="2198465"/>
            <a:ext cx="2188474" cy="8382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475784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819912"/>
          </a:xfrm>
        </p:spPr>
        <p:txBody>
          <a:bodyPr>
            <a:normAutofit/>
          </a:bodyPr>
          <a:lstStyle/>
          <a:p>
            <a:r>
              <a:rPr lang="en-US" dirty="0" smtClean="0"/>
              <a:t>Loan Module Enhancements</a:t>
            </a:r>
            <a:endParaRPr lang="en-US" dirty="0"/>
          </a:p>
        </p:txBody>
      </p:sp>
      <p:sp>
        <p:nvSpPr>
          <p:cNvPr id="3" name="Content Placeholder 2"/>
          <p:cNvSpPr>
            <a:spLocks noGrp="1"/>
          </p:cNvSpPr>
          <p:nvPr>
            <p:ph idx="1"/>
          </p:nvPr>
        </p:nvSpPr>
        <p:spPr>
          <a:xfrm>
            <a:off x="457200" y="1295400"/>
            <a:ext cx="8534400" cy="5029200"/>
          </a:xfrm>
        </p:spPr>
        <p:txBody>
          <a:bodyPr>
            <a:normAutofit/>
          </a:bodyPr>
          <a:lstStyle/>
          <a:p>
            <a:pPr marL="274320" lvl="1" indent="-274320">
              <a:buClr>
                <a:schemeClr val="accent3"/>
              </a:buClr>
              <a:buSzPct val="95000"/>
            </a:pPr>
            <a:r>
              <a:rPr lang="en-US" sz="3200" dirty="0"/>
              <a:t>Link to prime rate </a:t>
            </a:r>
            <a:r>
              <a:rPr lang="en-US" sz="3200" dirty="0" smtClean="0"/>
              <a:t>added</a:t>
            </a:r>
          </a:p>
          <a:p>
            <a:r>
              <a:rPr lang="en-US" sz="3200" dirty="0"/>
              <a:t>New field </a:t>
            </a:r>
            <a:r>
              <a:rPr lang="en-US" sz="3200" dirty="0" smtClean="0"/>
              <a:t>for repayment type</a:t>
            </a:r>
            <a:endParaRPr lang="en-US" sz="3200" dirty="0"/>
          </a:p>
          <a:p>
            <a:pPr lvl="1"/>
            <a:r>
              <a:rPr lang="en-US" sz="2800" dirty="0"/>
              <a:t>Select either number of payments or repayment amount</a:t>
            </a:r>
          </a:p>
          <a:p>
            <a:pPr marL="274320" lvl="1" indent="-274320">
              <a:buClr>
                <a:schemeClr val="accent3"/>
              </a:buClr>
              <a:buSzPct val="95000"/>
            </a:pPr>
            <a:r>
              <a:rPr lang="en-US" sz="3200" dirty="0" smtClean="0"/>
              <a:t>New </a:t>
            </a:r>
            <a:r>
              <a:rPr lang="en-US" sz="3200" dirty="0"/>
              <a:t>field to enter first repayment </a:t>
            </a:r>
            <a:r>
              <a:rPr lang="en-US" sz="3200" dirty="0" smtClean="0"/>
              <a:t>date</a:t>
            </a:r>
          </a:p>
          <a:p>
            <a:pPr lvl="1"/>
            <a:r>
              <a:rPr lang="en-US" sz="3000" dirty="0" smtClean="0"/>
              <a:t>Edit </a:t>
            </a:r>
            <a:r>
              <a:rPr lang="en-US" sz="3000" dirty="0"/>
              <a:t>check added to prevent </a:t>
            </a:r>
            <a:r>
              <a:rPr lang="en-US" sz="3000" dirty="0" smtClean="0"/>
              <a:t>1</a:t>
            </a:r>
            <a:r>
              <a:rPr lang="en-US" sz="3000" baseline="30000" dirty="0" smtClean="0"/>
              <a:t>st</a:t>
            </a:r>
            <a:r>
              <a:rPr lang="en-US" sz="3000" dirty="0" smtClean="0"/>
              <a:t> repayment </a:t>
            </a:r>
            <a:r>
              <a:rPr lang="en-US" sz="3000" dirty="0"/>
              <a:t>date </a:t>
            </a:r>
            <a:r>
              <a:rPr lang="en-US" sz="3000" dirty="0" smtClean="0"/>
              <a:t>more than 3 months </a:t>
            </a:r>
            <a:r>
              <a:rPr lang="en-US" sz="3000" dirty="0"/>
              <a:t>from </a:t>
            </a:r>
            <a:r>
              <a:rPr lang="en-US" sz="3000" dirty="0" smtClean="0"/>
              <a:t>origination date</a:t>
            </a:r>
            <a:endParaRPr lang="en-US" sz="3000" dirty="0"/>
          </a:p>
          <a:p>
            <a:r>
              <a:rPr lang="en-US" sz="3200" dirty="0" smtClean="0"/>
              <a:t>New </a:t>
            </a:r>
            <a:r>
              <a:rPr lang="en-US" sz="3200" dirty="0"/>
              <a:t>field </a:t>
            </a:r>
            <a:r>
              <a:rPr lang="en-US" sz="3200" dirty="0" smtClean="0"/>
              <a:t>for number </a:t>
            </a:r>
            <a:r>
              <a:rPr lang="en-US" sz="3200" dirty="0"/>
              <a:t>of outstanding </a:t>
            </a:r>
            <a:r>
              <a:rPr lang="en-US" sz="3200" dirty="0" smtClean="0"/>
              <a:t>loans</a:t>
            </a:r>
          </a:p>
          <a:p>
            <a:pPr lvl="1"/>
            <a:r>
              <a:rPr lang="en-US" sz="3000" dirty="0" smtClean="0"/>
              <a:t>Warning if new loan exceeds maximum number</a:t>
            </a:r>
          </a:p>
        </p:txBody>
      </p:sp>
      <p:sp>
        <p:nvSpPr>
          <p:cNvPr id="4" name="Slide Number Placeholder 3"/>
          <p:cNvSpPr>
            <a:spLocks noGrp="1"/>
          </p:cNvSpPr>
          <p:nvPr>
            <p:ph type="sldNum" sz="quarter" idx="12"/>
          </p:nvPr>
        </p:nvSpPr>
        <p:spPr/>
        <p:txBody>
          <a:bodyPr/>
          <a:lstStyle/>
          <a:p>
            <a:fld id="{A64538C3-A1C4-452E-8156-132B5385C84F}" type="slidenum">
              <a:rPr lang="en-US" smtClean="0"/>
              <a:pPr/>
              <a:t>36</a:t>
            </a:fld>
            <a:endParaRPr lang="en-US" dirty="0"/>
          </a:p>
        </p:txBody>
      </p:sp>
    </p:spTree>
    <p:extLst>
      <p:ext uri="{BB962C8B-B14F-4D97-AF65-F5344CB8AC3E}">
        <p14:creationId xmlns:p14="http://schemas.microsoft.com/office/powerpoint/2010/main" val="10497819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0D891DE0-D5FD-4854-9056-F0F6F4AB315E}" type="slidenum">
              <a:rPr lang="en-US" smtClean="0"/>
              <a:pPr/>
              <a:t>37</a:t>
            </a:fld>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264" y="304800"/>
            <a:ext cx="8677275" cy="5676900"/>
          </a:xfrm>
          <a:prstGeom prst="rect">
            <a:avLst/>
          </a:prstGeom>
          <a:noFill/>
          <a:ln w="2857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Oval 4"/>
          <p:cNvSpPr/>
          <p:nvPr/>
        </p:nvSpPr>
        <p:spPr>
          <a:xfrm>
            <a:off x="6324600" y="3276600"/>
            <a:ext cx="1600200" cy="457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ounded Rectangle 5"/>
          <p:cNvSpPr/>
          <p:nvPr/>
        </p:nvSpPr>
        <p:spPr>
          <a:xfrm>
            <a:off x="224264" y="3657600"/>
            <a:ext cx="5490736" cy="76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le 10"/>
          <p:cNvSpPr/>
          <p:nvPr/>
        </p:nvSpPr>
        <p:spPr>
          <a:xfrm>
            <a:off x="231088" y="4419600"/>
            <a:ext cx="5941112" cy="3048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207204" y="4738048"/>
            <a:ext cx="6650796" cy="29115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9675191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762000"/>
          </a:xfrm>
        </p:spPr>
        <p:txBody>
          <a:bodyPr>
            <a:normAutofit fontScale="90000"/>
          </a:bodyPr>
          <a:lstStyle/>
          <a:p>
            <a:r>
              <a:rPr lang="en-US" dirty="0" smtClean="0"/>
              <a:t>Loan Module Enhancements</a:t>
            </a:r>
            <a:endParaRPr lang="en-US" dirty="0"/>
          </a:p>
        </p:txBody>
      </p:sp>
      <p:sp>
        <p:nvSpPr>
          <p:cNvPr id="3" name="Content Placeholder 2"/>
          <p:cNvSpPr>
            <a:spLocks noGrp="1"/>
          </p:cNvSpPr>
          <p:nvPr>
            <p:ph idx="1"/>
          </p:nvPr>
        </p:nvSpPr>
        <p:spPr>
          <a:xfrm>
            <a:off x="228600" y="1447800"/>
            <a:ext cx="8763000" cy="4876800"/>
          </a:xfrm>
        </p:spPr>
        <p:txBody>
          <a:bodyPr>
            <a:normAutofit fontScale="92500" lnSpcReduction="10000"/>
          </a:bodyPr>
          <a:lstStyle/>
          <a:p>
            <a:r>
              <a:rPr lang="en-US" sz="3200" dirty="0" smtClean="0"/>
              <a:t>Amortization </a:t>
            </a:r>
            <a:r>
              <a:rPr lang="en-US" sz="3200" dirty="0"/>
              <a:t>schedule </a:t>
            </a:r>
            <a:r>
              <a:rPr lang="en-US" sz="3200" dirty="0" smtClean="0"/>
              <a:t>shows </a:t>
            </a:r>
            <a:r>
              <a:rPr lang="en-US" sz="3200" dirty="0"/>
              <a:t>subtotals </a:t>
            </a:r>
            <a:r>
              <a:rPr lang="en-US" sz="3200" dirty="0" smtClean="0"/>
              <a:t>by </a:t>
            </a:r>
            <a:r>
              <a:rPr lang="en-US" sz="3200" dirty="0"/>
              <a:t>plan </a:t>
            </a:r>
            <a:r>
              <a:rPr lang="en-US" sz="3200" dirty="0" smtClean="0"/>
              <a:t>year</a:t>
            </a:r>
            <a:endParaRPr lang="en-US" sz="3200" dirty="0"/>
          </a:p>
          <a:p>
            <a:r>
              <a:rPr lang="en-US" sz="3200" dirty="0" smtClean="0"/>
              <a:t>New </a:t>
            </a:r>
            <a:r>
              <a:rPr lang="en-US" sz="3200" dirty="0"/>
              <a:t>option to </a:t>
            </a:r>
            <a:r>
              <a:rPr lang="en-US" sz="3200" dirty="0" smtClean="0"/>
              <a:t>choose </a:t>
            </a:r>
            <a:r>
              <a:rPr lang="en-US" sz="3200" dirty="0"/>
              <a:t>a date range to </a:t>
            </a:r>
            <a:r>
              <a:rPr lang="en-US" sz="3200" dirty="0" smtClean="0"/>
              <a:t>post repayments</a:t>
            </a:r>
            <a:endParaRPr lang="en-US" sz="3200" dirty="0"/>
          </a:p>
          <a:p>
            <a:r>
              <a:rPr lang="en-US" sz="3200" dirty="0"/>
              <a:t>New annual loan </a:t>
            </a:r>
            <a:r>
              <a:rPr lang="en-US" sz="3200" dirty="0" smtClean="0"/>
              <a:t>report – shows:</a:t>
            </a:r>
          </a:p>
          <a:p>
            <a:pPr lvl="1">
              <a:lnSpc>
                <a:spcPct val="110000"/>
              </a:lnSpc>
            </a:pPr>
            <a:r>
              <a:rPr lang="en-US" sz="2800" dirty="0" smtClean="0"/>
              <a:t>Beginning balance</a:t>
            </a:r>
          </a:p>
          <a:p>
            <a:pPr lvl="1">
              <a:lnSpc>
                <a:spcPct val="110000"/>
              </a:lnSpc>
            </a:pPr>
            <a:r>
              <a:rPr lang="en-US" sz="2800" dirty="0"/>
              <a:t>N</a:t>
            </a:r>
            <a:r>
              <a:rPr lang="en-US" sz="2800" dirty="0" smtClean="0"/>
              <a:t>ew </a:t>
            </a:r>
            <a:r>
              <a:rPr lang="en-US" sz="2800" dirty="0"/>
              <a:t>loan </a:t>
            </a:r>
            <a:r>
              <a:rPr lang="en-US" sz="2800" dirty="0" smtClean="0"/>
              <a:t>amount</a:t>
            </a:r>
          </a:p>
          <a:p>
            <a:pPr lvl="1">
              <a:lnSpc>
                <a:spcPct val="110000"/>
              </a:lnSpc>
            </a:pPr>
            <a:r>
              <a:rPr lang="en-US" sz="2800" dirty="0"/>
              <a:t>I</a:t>
            </a:r>
            <a:r>
              <a:rPr lang="en-US" sz="2800" dirty="0" smtClean="0"/>
              <a:t>nterest amount</a:t>
            </a:r>
          </a:p>
          <a:p>
            <a:pPr lvl="1">
              <a:lnSpc>
                <a:spcPct val="110000"/>
              </a:lnSpc>
            </a:pPr>
            <a:r>
              <a:rPr lang="en-US" sz="2800" dirty="0" smtClean="0"/>
              <a:t>Total repayments</a:t>
            </a:r>
          </a:p>
          <a:p>
            <a:pPr lvl="1">
              <a:lnSpc>
                <a:spcPct val="110000"/>
              </a:lnSpc>
            </a:pPr>
            <a:r>
              <a:rPr lang="en-US" sz="2800" dirty="0" smtClean="0"/>
              <a:t>Amount distributed</a:t>
            </a:r>
          </a:p>
          <a:p>
            <a:pPr lvl="1">
              <a:lnSpc>
                <a:spcPct val="110000"/>
              </a:lnSpc>
            </a:pPr>
            <a:r>
              <a:rPr lang="en-US" sz="2800" dirty="0" smtClean="0"/>
              <a:t>Ending balance</a:t>
            </a:r>
            <a:endParaRPr lang="en-US" sz="3200" dirty="0"/>
          </a:p>
          <a:p>
            <a:pPr marL="0" lvl="1" indent="0">
              <a:buClr>
                <a:schemeClr val="accent3"/>
              </a:buClr>
              <a:buSzPct val="95000"/>
              <a:buNone/>
            </a:pPr>
            <a:endParaRPr lang="en-US" sz="3200" dirty="0" smtClean="0"/>
          </a:p>
        </p:txBody>
      </p:sp>
      <p:sp>
        <p:nvSpPr>
          <p:cNvPr id="4" name="Slide Number Placeholder 3"/>
          <p:cNvSpPr>
            <a:spLocks noGrp="1"/>
          </p:cNvSpPr>
          <p:nvPr>
            <p:ph type="sldNum" sz="quarter" idx="12"/>
          </p:nvPr>
        </p:nvSpPr>
        <p:spPr/>
        <p:txBody>
          <a:bodyPr/>
          <a:lstStyle/>
          <a:p>
            <a:fld id="{A64538C3-A1C4-452E-8156-132B5385C84F}" type="slidenum">
              <a:rPr lang="en-US" smtClean="0"/>
              <a:pPr/>
              <a:t>38</a:t>
            </a:fld>
            <a:endParaRPr lang="en-US" dirty="0"/>
          </a:p>
        </p:txBody>
      </p:sp>
    </p:spTree>
    <p:extLst>
      <p:ext uri="{BB962C8B-B14F-4D97-AF65-F5344CB8AC3E}">
        <p14:creationId xmlns:p14="http://schemas.microsoft.com/office/powerpoint/2010/main" val="30516578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dirty="0" smtClean="0"/>
              <a:t>New Vesting Export Reports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r>
              <a:rPr lang="en-US" sz="3200" dirty="0" smtClean="0"/>
              <a:t>Original report still available</a:t>
            </a:r>
          </a:p>
          <a:p>
            <a:r>
              <a:rPr lang="en-US" sz="3200" dirty="0" smtClean="0"/>
              <a:t>Additional report includes:</a:t>
            </a:r>
          </a:p>
          <a:p>
            <a:pPr lvl="1"/>
            <a:r>
              <a:rPr lang="en-US" sz="2800" dirty="0" smtClean="0"/>
              <a:t>Hire &amp; termination history </a:t>
            </a:r>
          </a:p>
          <a:p>
            <a:pPr lvl="1"/>
            <a:r>
              <a:rPr lang="en-US" sz="2800" dirty="0" smtClean="0"/>
              <a:t>Service history</a:t>
            </a:r>
          </a:p>
          <a:p>
            <a:r>
              <a:rPr lang="en-US" sz="3000" dirty="0" smtClean="0"/>
              <a:t>Both reports can be run for a single plan or all plans</a:t>
            </a:r>
          </a:p>
          <a:p>
            <a:r>
              <a:rPr lang="en-US" sz="3000" dirty="0" smtClean="0"/>
              <a:t>Scrub &amp; statements both need to be run for vesting to be accurate</a:t>
            </a:r>
          </a:p>
          <a:p>
            <a:pPr lvl="1"/>
            <a:endParaRPr lang="en-US" sz="3000" dirty="0"/>
          </a:p>
          <a:p>
            <a:endParaRPr lang="en-US" sz="3200" dirty="0" smtClean="0"/>
          </a:p>
          <a:p>
            <a:endParaRPr lang="en-US" sz="3200"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39</a:t>
            </a:fld>
            <a:endParaRPr lang="en-US"/>
          </a:p>
        </p:txBody>
      </p:sp>
    </p:spTree>
    <p:extLst>
      <p:ext uri="{BB962C8B-B14F-4D97-AF65-F5344CB8AC3E}">
        <p14:creationId xmlns:p14="http://schemas.microsoft.com/office/powerpoint/2010/main" val="7043603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04088"/>
            <a:ext cx="8229600" cy="896112"/>
          </a:xfrm>
        </p:spPr>
        <p:txBody>
          <a:bodyPr>
            <a:normAutofit fontScale="90000"/>
          </a:bodyPr>
          <a:lstStyle/>
          <a:p>
            <a:r>
              <a:rPr lang="en-US" dirty="0" smtClean="0"/>
              <a:t>Highly Compensated Employees</a:t>
            </a:r>
            <a:endParaRPr lang="en-US" dirty="0"/>
          </a:p>
        </p:txBody>
      </p:sp>
      <p:sp>
        <p:nvSpPr>
          <p:cNvPr id="6" name="Content Placeholder 5"/>
          <p:cNvSpPr>
            <a:spLocks noGrp="1"/>
          </p:cNvSpPr>
          <p:nvPr>
            <p:ph idx="1"/>
          </p:nvPr>
        </p:nvSpPr>
        <p:spPr>
          <a:xfrm>
            <a:off x="457200" y="1752600"/>
            <a:ext cx="8229600" cy="4572000"/>
          </a:xfrm>
        </p:spPr>
        <p:txBody>
          <a:bodyPr/>
          <a:lstStyle/>
          <a:p>
            <a:r>
              <a:rPr lang="en-US" sz="3200" dirty="0" smtClean="0"/>
              <a:t>More than 5% owner in determination year or look-back year</a:t>
            </a:r>
          </a:p>
          <a:p>
            <a:pPr lvl="1"/>
            <a:r>
              <a:rPr lang="en-US" sz="2800" dirty="0" smtClean="0"/>
              <a:t>Family members of 5% owners also considered HCE</a:t>
            </a:r>
          </a:p>
          <a:p>
            <a:r>
              <a:rPr lang="en-US" sz="3000" dirty="0" smtClean="0"/>
              <a:t>Received compensation in excess of threshold in the look-back year</a:t>
            </a:r>
          </a:p>
          <a:p>
            <a:pPr lvl="1"/>
            <a:r>
              <a:rPr lang="en-US" sz="2800" dirty="0" smtClean="0"/>
              <a:t>Threshold for 2013 &amp; 2014 is $115,000</a:t>
            </a:r>
          </a:p>
          <a:p>
            <a:pPr marL="0" indent="0">
              <a:buNone/>
            </a:pPr>
            <a:endParaRPr lang="en-US" sz="3000" dirty="0" smtClean="0"/>
          </a:p>
          <a:p>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573" y="533400"/>
            <a:ext cx="8229600" cy="819912"/>
          </a:xfrm>
        </p:spPr>
        <p:txBody>
          <a:bodyPr/>
          <a:lstStyle/>
          <a:p>
            <a:r>
              <a:rPr lang="en-US" dirty="0" smtClean="0"/>
              <a:t>New Vesting Detail Report</a:t>
            </a:r>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40</a:t>
            </a:fld>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7323" y="1676400"/>
            <a:ext cx="7912100" cy="4546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900132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rmAutofit/>
          </a:bodyPr>
          <a:lstStyle/>
          <a:p>
            <a:pPr lvl="0"/>
            <a:r>
              <a:rPr lang="en-US" dirty="0" smtClean="0"/>
              <a:t>Open Forum</a:t>
            </a:r>
            <a:endParaRPr lang="en-US" dirty="0"/>
          </a:p>
        </p:txBody>
      </p:sp>
      <p:sp>
        <p:nvSpPr>
          <p:cNvPr id="10" name="Subtitle 9"/>
          <p:cNvSpPr>
            <a:spLocks noGrp="1"/>
          </p:cNvSpPr>
          <p:nvPr>
            <p:ph idx="1"/>
          </p:nvPr>
        </p:nvSpPr>
        <p:spPr/>
        <p:txBody>
          <a:bodyPr/>
          <a:lstStyle/>
          <a:p>
            <a:pPr lvl="0"/>
            <a:r>
              <a:rPr lang="en-US" sz="3200" dirty="0" smtClean="0">
                <a:solidFill>
                  <a:schemeClr val="tx1"/>
                </a:solidFill>
              </a:rPr>
              <a:t>Next meeting – Tuesday, April </a:t>
            </a:r>
            <a:r>
              <a:rPr lang="en-US" sz="3200" dirty="0" smtClean="0">
                <a:solidFill>
                  <a:schemeClr val="tx1"/>
                </a:solidFill>
              </a:rPr>
              <a:t>1, </a:t>
            </a:r>
            <a:r>
              <a:rPr lang="en-US" sz="3200" dirty="0" smtClean="0">
                <a:solidFill>
                  <a:schemeClr val="tx1"/>
                </a:solidFill>
              </a:rPr>
              <a:t>2014</a:t>
            </a:r>
          </a:p>
          <a:p>
            <a:pPr lvl="0"/>
            <a:r>
              <a:rPr lang="en-US" sz="3200" dirty="0" smtClean="0"/>
              <a:t>Ideas for future agenda items?</a:t>
            </a:r>
          </a:p>
          <a:p>
            <a:r>
              <a:rPr lang="en-US" sz="3200" dirty="0" smtClean="0"/>
              <a:t>Questions, ideas, suggestions…..</a:t>
            </a:r>
          </a:p>
          <a:p>
            <a:r>
              <a:rPr lang="en-US" sz="3200" dirty="0" smtClean="0"/>
              <a:t>Thank you for attending!</a:t>
            </a:r>
            <a:endParaRPr lang="en-US" sz="3200" dirty="0" smtClean="0">
              <a:solidFill>
                <a:schemeClr val="tx1"/>
              </a:solidFill>
            </a:endParaRPr>
          </a:p>
          <a:p>
            <a:endParaRPr lang="en-US" dirty="0"/>
          </a:p>
        </p:txBody>
      </p:sp>
      <p:sp>
        <p:nvSpPr>
          <p:cNvPr id="5" name="Slide Number Placeholder 4"/>
          <p:cNvSpPr txBox="1">
            <a:spLocks/>
          </p:cNvSpPr>
          <p:nvPr/>
        </p:nvSpPr>
        <p:spPr>
          <a:xfrm>
            <a:off x="7991475" y="6429375"/>
            <a:ext cx="876300" cy="292100"/>
          </a:xfrm>
          <a:prstGeom prst="rect">
            <a:avLst/>
          </a:prstGeom>
        </p:spPr>
        <p:txBody>
          <a:bodyPr vert="horz" anchor="b">
            <a:norm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64538C3-A1C4-452E-8156-132B5385C84F}" type="slidenum">
              <a:rPr kumimoji="0" lang="en-US" sz="1000" b="0" i="0" u="none" strike="noStrike" kern="1200" cap="none" spc="0" normalizeH="0" baseline="0" noProof="0" smtClean="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41</a:t>
            </a:fld>
            <a:endParaRPr kumimoji="0" lang="en-US" sz="1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lstStyle/>
          <a:p>
            <a:r>
              <a:rPr lang="en-US" dirty="0" smtClean="0"/>
              <a:t>Using Top 20% Election</a:t>
            </a:r>
            <a:endParaRPr lang="en-US" dirty="0"/>
          </a:p>
        </p:txBody>
      </p:sp>
      <p:sp>
        <p:nvSpPr>
          <p:cNvPr id="3" name="Content Placeholder 2"/>
          <p:cNvSpPr>
            <a:spLocks noGrp="1"/>
          </p:cNvSpPr>
          <p:nvPr>
            <p:ph idx="1"/>
          </p:nvPr>
        </p:nvSpPr>
        <p:spPr>
          <a:xfrm>
            <a:off x="457200" y="1524000"/>
            <a:ext cx="8229600" cy="4648200"/>
          </a:xfrm>
        </p:spPr>
        <p:txBody>
          <a:bodyPr>
            <a:normAutofit/>
          </a:bodyPr>
          <a:lstStyle/>
          <a:p>
            <a:r>
              <a:rPr lang="en-US" sz="3200" dirty="0" smtClean="0"/>
              <a:t>Top paid group is the highest paid 20% of non-excludable employees – the following may be excluded:</a:t>
            </a:r>
          </a:p>
          <a:p>
            <a:pPr lvl="1"/>
            <a:r>
              <a:rPr lang="en-US" dirty="0" smtClean="0"/>
              <a:t>Less than six months of service</a:t>
            </a:r>
          </a:p>
          <a:p>
            <a:pPr lvl="1"/>
            <a:r>
              <a:rPr lang="en-US" dirty="0" smtClean="0"/>
              <a:t>Scheduled to work less than 17½ hours per week, or less than six months per year</a:t>
            </a:r>
          </a:p>
          <a:p>
            <a:pPr lvl="1"/>
            <a:r>
              <a:rPr lang="en-US" dirty="0" smtClean="0"/>
              <a:t>Age under 21</a:t>
            </a:r>
          </a:p>
          <a:p>
            <a:pPr lvl="1"/>
            <a:r>
              <a:rPr lang="en-US" dirty="0" smtClean="0"/>
              <a:t>Employees in a collective bargaining unit </a:t>
            </a:r>
          </a:p>
          <a:p>
            <a:pPr lvl="1"/>
            <a:r>
              <a:rPr lang="en-US" dirty="0" smtClean="0"/>
              <a:t>Non-resident aliens with no U.S.-source income</a:t>
            </a:r>
          </a:p>
          <a:p>
            <a:r>
              <a:rPr lang="en-US" dirty="0" smtClean="0"/>
              <a:t>Option is located in “Scrub/Eligibility Parameters”</a:t>
            </a:r>
          </a:p>
          <a:p>
            <a:endParaRPr lang="en-US" sz="8000" dirty="0" smtClean="0"/>
          </a:p>
          <a:p>
            <a:pPr lvl="1"/>
            <a:endParaRPr lang="en-US" sz="3000" dirty="0" smtClean="0"/>
          </a:p>
          <a:p>
            <a:pPr lvl="1"/>
            <a:endParaRPr lang="en-US" sz="3000"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 Paid Group Election</a:t>
            </a:r>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6</a:t>
            </a:fld>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599" y="1957388"/>
            <a:ext cx="5255025" cy="3300412"/>
          </a:xfrm>
          <a:prstGeom prst="rect">
            <a:avLst/>
          </a:prstGeom>
          <a:noFill/>
          <a:ln w="952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100" y="3124200"/>
            <a:ext cx="7048500" cy="3048226"/>
          </a:xfrm>
          <a:prstGeom prst="rect">
            <a:avLst/>
          </a:prstGeom>
          <a:noFill/>
          <a:ln w="952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sp>
        <p:nvSpPr>
          <p:cNvPr id="5" name="Curved Left Arrow 4"/>
          <p:cNvSpPr/>
          <p:nvPr/>
        </p:nvSpPr>
        <p:spPr>
          <a:xfrm>
            <a:off x="2362200" y="2895600"/>
            <a:ext cx="304800" cy="6096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ounded Rectangle 5"/>
          <p:cNvSpPr/>
          <p:nvPr/>
        </p:nvSpPr>
        <p:spPr>
          <a:xfrm>
            <a:off x="609599" y="5562600"/>
            <a:ext cx="7467601" cy="228600"/>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590549" y="5943600"/>
            <a:ext cx="7467601" cy="228826"/>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99480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smtClean="0"/>
              <a:t>Allocation Parameters</a:t>
            </a:r>
            <a:endParaRPr lang="en-US" dirty="0"/>
          </a:p>
        </p:txBody>
      </p:sp>
      <p:sp>
        <p:nvSpPr>
          <p:cNvPr id="3" name="Content Placeholder 2"/>
          <p:cNvSpPr>
            <a:spLocks noGrp="1"/>
          </p:cNvSpPr>
          <p:nvPr>
            <p:ph idx="1"/>
          </p:nvPr>
        </p:nvSpPr>
        <p:spPr>
          <a:xfrm>
            <a:off x="457200" y="1600200"/>
            <a:ext cx="8229600" cy="4724400"/>
          </a:xfrm>
        </p:spPr>
        <p:txBody>
          <a:bodyPr/>
          <a:lstStyle/>
          <a:p>
            <a:r>
              <a:rPr lang="en-US" sz="2800" dirty="0" smtClean="0"/>
              <a:t>Having the system calculate Match</a:t>
            </a:r>
          </a:p>
          <a:p>
            <a:pPr lvl="1"/>
            <a:r>
              <a:rPr lang="en-US" dirty="0" smtClean="0"/>
              <a:t>Enter Match formula</a:t>
            </a:r>
          </a:p>
          <a:p>
            <a:pPr lvl="2"/>
            <a:r>
              <a:rPr lang="en-US" dirty="0" smtClean="0"/>
              <a:t>Use whole numbers for percentages (ex. 100% = 100)</a:t>
            </a:r>
          </a:p>
          <a:p>
            <a:pPr lvl="1"/>
            <a:r>
              <a:rPr lang="en-US" dirty="0" smtClean="0"/>
              <a:t>Match allocation manual override = NO</a:t>
            </a:r>
          </a:p>
          <a:p>
            <a:r>
              <a:rPr lang="en-US" sz="2800" dirty="0" smtClean="0"/>
              <a:t>Uploading the Match via the census grid</a:t>
            </a:r>
          </a:p>
          <a:p>
            <a:pPr lvl="1"/>
            <a:r>
              <a:rPr lang="en-US" dirty="0" smtClean="0"/>
              <a:t>Match allocation manual override = YES </a:t>
            </a:r>
          </a:p>
          <a:p>
            <a:pPr lvl="1"/>
            <a:r>
              <a:rPr lang="en-US" dirty="0" smtClean="0"/>
              <a:t>Enter Match formula </a:t>
            </a:r>
          </a:p>
          <a:p>
            <a:pPr lvl="2"/>
            <a:r>
              <a:rPr lang="en-US" dirty="0" smtClean="0"/>
              <a:t>Formula still should be entered so the system can calculate associated match forfeitures and run true-up report</a:t>
            </a:r>
          </a:p>
        </p:txBody>
      </p:sp>
      <p:sp>
        <p:nvSpPr>
          <p:cNvPr id="4" name="Slide Number Placeholder 3"/>
          <p:cNvSpPr>
            <a:spLocks noGrp="1"/>
          </p:cNvSpPr>
          <p:nvPr>
            <p:ph type="sldNum" sz="quarter" idx="12"/>
          </p:nvPr>
        </p:nvSpPr>
        <p:spPr/>
        <p:txBody>
          <a:bodyPr/>
          <a:lstStyle/>
          <a:p>
            <a:fld id="{0D891DE0-D5FD-4854-9056-F0F6F4AB315E}" type="slidenum">
              <a:rPr lang="en-US" smtClean="0"/>
              <a:pPr/>
              <a:t>7</a:t>
            </a:fld>
            <a:endParaRPr lang="en-US"/>
          </a:p>
        </p:txBody>
      </p:sp>
    </p:spTree>
    <p:extLst>
      <p:ext uri="{BB962C8B-B14F-4D97-AF65-F5344CB8AC3E}">
        <p14:creationId xmlns:p14="http://schemas.microsoft.com/office/powerpoint/2010/main" val="30923930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Enter Match formula</a:t>
            </a:r>
            <a:endParaRPr lang="en-US" dirty="0"/>
          </a:p>
        </p:txBody>
      </p:sp>
      <p:sp>
        <p:nvSpPr>
          <p:cNvPr id="3" name="Content Placeholder 2"/>
          <p:cNvSpPr>
            <a:spLocks noGrp="1"/>
          </p:cNvSpPr>
          <p:nvPr>
            <p:ph idx="1"/>
          </p:nvPr>
        </p:nvSpPr>
        <p:spPr/>
        <p:txBody>
          <a:bodyPr/>
          <a:lstStyle/>
          <a:p>
            <a:r>
              <a:rPr lang="en-US" dirty="0" smtClean="0"/>
              <a:t>Example formula: 25% of compensation up to 10% of compensation deferred.</a:t>
            </a:r>
            <a:endParaRPr lang="en-US" dirty="0"/>
          </a:p>
        </p:txBody>
      </p:sp>
      <p:sp>
        <p:nvSpPr>
          <p:cNvPr id="4" name="Slide Number Placeholder 3"/>
          <p:cNvSpPr>
            <a:spLocks noGrp="1"/>
          </p:cNvSpPr>
          <p:nvPr>
            <p:ph type="sldNum" sz="quarter" idx="12"/>
          </p:nvPr>
        </p:nvSpPr>
        <p:spPr/>
        <p:txBody>
          <a:bodyPr/>
          <a:lstStyle/>
          <a:p>
            <a:fld id="{0D891DE0-D5FD-4854-9056-F0F6F4AB315E}" type="slidenum">
              <a:rPr lang="en-US" smtClean="0"/>
              <a:pPr/>
              <a:t>8</a:t>
            </a:fld>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800" y="2919750"/>
            <a:ext cx="7262812" cy="3785850"/>
          </a:xfrm>
          <a:prstGeom prst="rect">
            <a:avLst/>
          </a:prstGeom>
          <a:noFill/>
          <a:ln w="9525">
            <a:solidFill>
              <a:schemeClr val="accent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787649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1429512"/>
          </a:xfrm>
        </p:spPr>
        <p:txBody>
          <a:bodyPr>
            <a:normAutofit fontScale="90000"/>
          </a:bodyPr>
          <a:lstStyle/>
          <a:p>
            <a:r>
              <a:rPr lang="en-US" dirty="0" smtClean="0"/>
              <a:t>ADP/ACP Testing – Setting Parameters</a:t>
            </a:r>
            <a:endParaRPr lang="en-US" dirty="0"/>
          </a:p>
        </p:txBody>
      </p:sp>
      <p:sp>
        <p:nvSpPr>
          <p:cNvPr id="2" name="Content Placeholder 1"/>
          <p:cNvSpPr>
            <a:spLocks noGrp="1"/>
          </p:cNvSpPr>
          <p:nvPr>
            <p:ph idx="1"/>
          </p:nvPr>
        </p:nvSpPr>
        <p:spPr>
          <a:xfrm>
            <a:off x="457200" y="2362200"/>
            <a:ext cx="8229600" cy="3962400"/>
          </a:xfrm>
        </p:spPr>
        <p:txBody>
          <a:bodyPr/>
          <a:lstStyle/>
          <a:p>
            <a:r>
              <a:rPr lang="en-US" dirty="0" smtClean="0"/>
              <a:t>Methods to avoid failure</a:t>
            </a:r>
          </a:p>
          <a:p>
            <a:pPr lvl="1"/>
            <a:r>
              <a:rPr lang="en-US" dirty="0" smtClean="0"/>
              <a:t>Borrow contributions from ADR – defaults to Yes</a:t>
            </a:r>
          </a:p>
          <a:p>
            <a:pPr lvl="1"/>
            <a:r>
              <a:rPr lang="en-US" dirty="0" smtClean="0"/>
              <a:t>Create catch-up – defaults to Yes</a:t>
            </a:r>
          </a:p>
          <a:p>
            <a:r>
              <a:rPr lang="en-US" dirty="0" smtClean="0"/>
              <a:t>Failure corrections</a:t>
            </a:r>
          </a:p>
          <a:p>
            <a:pPr lvl="1"/>
            <a:r>
              <a:rPr lang="en-US" dirty="0" smtClean="0"/>
              <a:t>Roth correction order for ADP failures</a:t>
            </a:r>
          </a:p>
          <a:p>
            <a:pPr lvl="1"/>
            <a:r>
              <a:rPr lang="en-US" dirty="0" smtClean="0"/>
              <a:t>Refund income calculation</a:t>
            </a:r>
          </a:p>
          <a:p>
            <a:endParaRPr lang="en-US" dirty="0"/>
          </a:p>
        </p:txBody>
      </p:sp>
      <p:sp>
        <p:nvSpPr>
          <p:cNvPr id="5" name="Slide Number Placeholder 4"/>
          <p:cNvSpPr>
            <a:spLocks noGrp="1"/>
          </p:cNvSpPr>
          <p:nvPr>
            <p:ph type="sldNum" sz="quarter" idx="12"/>
          </p:nvPr>
        </p:nvSpPr>
        <p:spPr/>
        <p:txBody>
          <a:bodyPr/>
          <a:lstStyle/>
          <a:p>
            <a:fld id="{0D891DE0-D5FD-4854-9056-F0F6F4AB315E}" type="slidenum">
              <a:rPr lang="en-US" smtClean="0"/>
              <a:pPr/>
              <a:t>9</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11347</TotalTime>
  <Words>1980</Words>
  <Application>Microsoft Office PowerPoint</Application>
  <PresentationFormat>On-screen Show (4:3)</PresentationFormat>
  <Paragraphs>271</Paragraphs>
  <Slides>41</Slides>
  <Notes>11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Flow</vt:lpstr>
      <vt:lpstr> ftwilliam.com  Administration Software User Group Meeting</vt:lpstr>
      <vt:lpstr>Agenda</vt:lpstr>
      <vt:lpstr>General Overview</vt:lpstr>
      <vt:lpstr>Highly Compensated Employees</vt:lpstr>
      <vt:lpstr>Using Top 20% Election</vt:lpstr>
      <vt:lpstr>Top Paid Group Election</vt:lpstr>
      <vt:lpstr>Allocation Parameters</vt:lpstr>
      <vt:lpstr>Enter Match formula</vt:lpstr>
      <vt:lpstr>ADP/ACP Testing – Setting Parameters</vt:lpstr>
      <vt:lpstr>ADP/ACP Test Parameters</vt:lpstr>
      <vt:lpstr>ADP/ACP Failure Corrections</vt:lpstr>
      <vt:lpstr>QNEC Plan Specs/Contributions</vt:lpstr>
      <vt:lpstr>QNEC Parameters Setup</vt:lpstr>
      <vt:lpstr>The ADP &amp; ACP Tests</vt:lpstr>
      <vt:lpstr>ADP/ACP Corrections (Failing Test)</vt:lpstr>
      <vt:lpstr>Do Refunds/Calculate Catch-ups</vt:lpstr>
      <vt:lpstr>Estimate QNECs</vt:lpstr>
      <vt:lpstr>Summary of Test Results</vt:lpstr>
      <vt:lpstr>ADP/ACP Testing – Setting Parameters</vt:lpstr>
      <vt:lpstr>ADP/ACP Testing – Setting Parameters</vt:lpstr>
      <vt:lpstr>ADP/ACP Testing – Setting Parameters</vt:lpstr>
      <vt:lpstr>ADP/ACP Testing – Setting Parameters Combined test Parameters </vt:lpstr>
      <vt:lpstr>Results Screen</vt:lpstr>
      <vt:lpstr>ADP/ACP Testing – Setting Parameters</vt:lpstr>
      <vt:lpstr>ADP/ACP Testing – Setting Parameters</vt:lpstr>
      <vt:lpstr>Check grid mapping</vt:lpstr>
      <vt:lpstr>ADP/ACP Test Results</vt:lpstr>
      <vt:lpstr>ADP/ACP Testing - Troubleshooting</vt:lpstr>
      <vt:lpstr>ADP/ACP Testing - Troubleshooting</vt:lpstr>
      <vt:lpstr>After-Tax Source</vt:lpstr>
      <vt:lpstr>Vendor Updates</vt:lpstr>
      <vt:lpstr>Vendor Updates</vt:lpstr>
      <vt:lpstr>Vendor Updates</vt:lpstr>
      <vt:lpstr>Recent Enhancements</vt:lpstr>
      <vt:lpstr>Source Set-up Screen</vt:lpstr>
      <vt:lpstr>Loan Module Enhancements</vt:lpstr>
      <vt:lpstr>PowerPoint Presentation</vt:lpstr>
      <vt:lpstr>Loan Module Enhancements</vt:lpstr>
      <vt:lpstr>New Vesting Export Reports</vt:lpstr>
      <vt:lpstr>New Vesting Detail Report</vt:lpstr>
      <vt:lpstr>Open Forum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ftwilliam.com  Administration Software Users Group Meeting</dc:title>
  <dc:creator>Jane Nickalls</dc:creator>
  <cp:lastModifiedBy>jnickalls</cp:lastModifiedBy>
  <cp:revision>233</cp:revision>
  <dcterms:created xsi:type="dcterms:W3CDTF">2012-12-10T21:54:26Z</dcterms:created>
  <dcterms:modified xsi:type="dcterms:W3CDTF">2014-02-04T15:41:18Z</dcterms:modified>
</cp:coreProperties>
</file>