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6" r:id="rId3"/>
    <p:sldId id="257" r:id="rId4"/>
    <p:sldId id="258" r:id="rId5"/>
    <p:sldId id="298" r:id="rId6"/>
    <p:sldId id="260" r:id="rId7"/>
    <p:sldId id="261" r:id="rId8"/>
    <p:sldId id="289" r:id="rId9"/>
    <p:sldId id="292" r:id="rId10"/>
    <p:sldId id="293" r:id="rId11"/>
    <p:sldId id="291" r:id="rId12"/>
    <p:sldId id="295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87" r:id="rId22"/>
    <p:sldId id="272" r:id="rId23"/>
    <p:sldId id="273" r:id="rId24"/>
    <p:sldId id="274" r:id="rId25"/>
    <p:sldId id="284" r:id="rId26"/>
    <p:sldId id="278" r:id="rId27"/>
    <p:sldId id="270" r:id="rId28"/>
    <p:sldId id="280" r:id="rId29"/>
    <p:sldId id="282" r:id="rId30"/>
    <p:sldId id="299" r:id="rId31"/>
    <p:sldId id="29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6995D5-EA76-49F4-BEB5-BAE0ECC4FCD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DA4EFF-D30C-4587-B85D-7F60521D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BB4CF5-C51E-420C-9662-9A02C3C31D1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C26078-FF3A-45F8-9F00-81BDF0D8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0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year that appears on the add census is the first </a:t>
            </a:r>
            <a:r>
              <a:rPr lang="en-US" dirty="0" err="1"/>
              <a:t>yr</a:t>
            </a:r>
            <a:r>
              <a:rPr lang="en-US" dirty="0"/>
              <a:t> without a census file in the portal. So if the plan has several years in </a:t>
            </a:r>
            <a:r>
              <a:rPr lang="en-US" dirty="0" err="1"/>
              <a:t>ftw</a:t>
            </a:r>
            <a:r>
              <a:rPr lang="en-US" dirty="0"/>
              <a:t> but never used the portal the user may need to do some clean up to get to the desired year (2016) to appear. We suggest doing batches and loading a blank file for the past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79C5D-7F2E-461D-A1E5-5071BA8BF0D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79C5D-7F2E-461D-A1E5-5071BA8BF0D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79C5D-7F2E-461D-A1E5-5071BA8BF0D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CCCD26-F6E4-4194-BB81-4EC989E1687B}" type="datetime1">
              <a:rPr lang="en-US" smtClean="0"/>
              <a:t>10/31/2016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D6B6F2-BF75-4C52-ADC2-C2DF2EF5C1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0D5D-2CC5-4133-89E0-210D3B1553FA}" type="datetime1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B6F2-BF75-4C52-ADC2-C2DF2EF5C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1018-2377-4106-A791-AC7BC7803366}" type="datetime1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B6F2-BF75-4C52-ADC2-C2DF2EF5C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F16B52-5B28-46A1-A13D-E586D7BA5CBF}" type="datetime1">
              <a:rPr lang="en-US" smtClean="0"/>
              <a:t>10/31/2016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D6B6F2-BF75-4C52-ADC2-C2DF2EF5C1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6CEFDC-73FD-4752-93D9-5AF0243778C3}" type="datetime1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D6B6F2-BF75-4C52-ADC2-C2DF2EF5C1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7999-D56D-46A4-B1C7-ED315A48C864}" type="datetime1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B6F2-BF75-4C52-ADC2-C2DF2EF5C1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8CBC-55A3-4013-8AB1-31220211D9E8}" type="datetime1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B6F2-BF75-4C52-ADC2-C2DF2EF5C1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BE4F28-9AEE-4671-B9EF-5DC73C465E49}" type="datetime1">
              <a:rPr lang="en-US" smtClean="0"/>
              <a:t>10/31/2016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D6B6F2-BF75-4C52-ADC2-C2DF2EF5C1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22D3-5C39-492C-B251-8D5954F0D1F4}" type="datetime1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B6F2-BF75-4C52-ADC2-C2DF2EF5C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2BF0BF-43E7-4980-B96F-83F46150FC9F}" type="datetime1">
              <a:rPr lang="en-US" smtClean="0"/>
              <a:t>10/31/2016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D6B6F2-BF75-4C52-ADC2-C2DF2EF5C10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AA7BF7-55C8-4020-9359-52C7E012680E}" type="datetime1">
              <a:rPr lang="en-US" smtClean="0"/>
              <a:t>10/31/2016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D6B6F2-BF75-4C52-ADC2-C2DF2EF5C10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19C7BE-7361-43CF-B1D1-68FC1464B8F2}" type="datetime1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D6B6F2-BF75-4C52-ADC2-C2DF2EF5C1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 smtClean="0"/>
              <a:t>ftwilliam.com Compliance User Group Meeting</a:t>
            </a:r>
            <a:endParaRPr lang="en-US" sz="36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Tuesday November 1,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60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plan year ends in batch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199" y="5486400"/>
            <a:ext cx="7162801" cy="987552"/>
          </a:xfrm>
        </p:spPr>
        <p:txBody>
          <a:bodyPr/>
          <a:lstStyle/>
          <a:p>
            <a:r>
              <a:rPr lang="en-US" dirty="0" smtClean="0"/>
              <a:t>Select some or all plans and use ‘Do with selected’ drop-down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600200"/>
            <a:ext cx="7423150" cy="3657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D6B6F2-BF75-4C52-ADC2-C2DF2EF5C1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8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899160"/>
          </a:xfrm>
        </p:spPr>
        <p:txBody>
          <a:bodyPr>
            <a:normAutofit/>
          </a:bodyPr>
          <a:lstStyle/>
          <a:p>
            <a:r>
              <a:rPr lang="en-US" dirty="0" smtClean="0"/>
              <a:t>Adding plan year ends in batch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845" y="3810000"/>
            <a:ext cx="7543800" cy="2667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Option to copy plan specs from the previous year in compliance is the default selection</a:t>
            </a:r>
          </a:p>
          <a:p>
            <a:r>
              <a:rPr lang="en-US" sz="2600" dirty="0" smtClean="0"/>
              <a:t>Can change line by line or select the ones to change and use ‘Do with Selected’ button</a:t>
            </a:r>
          </a:p>
          <a:p>
            <a:pPr lvl="1"/>
            <a:r>
              <a:rPr lang="en-US" sz="2400" dirty="0"/>
              <a:t>Select plans and then ‘Change columns’ to switch to copying from the </a:t>
            </a:r>
            <a:r>
              <a:rPr lang="en-US" sz="2400" dirty="0" smtClean="0"/>
              <a:t>document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87949"/>
            <a:ext cx="588336" cy="228600"/>
          </a:xfrm>
          <a:prstGeom prst="rect">
            <a:avLst/>
          </a:prstGeom>
        </p:spPr>
        <p:txBody>
          <a:bodyPr/>
          <a:lstStyle/>
          <a:p>
            <a:fld id="{0D891DE0-D5FD-4854-9056-F0F6F4AB315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"/>
            <a:ext cx="1873738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3" y="1676400"/>
            <a:ext cx="5808827" cy="19320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00800" y="762000"/>
            <a:ext cx="2209800" cy="3810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Right Arrow 5"/>
          <p:cNvSpPr/>
          <p:nvPr/>
        </p:nvSpPr>
        <p:spPr>
          <a:xfrm rot="2374916">
            <a:off x="5828547" y="738182"/>
            <a:ext cx="440626" cy="1166385"/>
          </a:xfrm>
          <a:prstGeom prst="curvedRightArrow">
            <a:avLst>
              <a:gd name="adj1" fmla="val 25000"/>
              <a:gd name="adj2" fmla="val 50000"/>
              <a:gd name="adj3" fmla="val 85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267200" cy="1679139"/>
          </a:xfrm>
        </p:spPr>
        <p:txBody>
          <a:bodyPr>
            <a:normAutofit/>
          </a:bodyPr>
          <a:lstStyle/>
          <a:p>
            <a:r>
              <a:rPr lang="en-US" dirty="0" smtClean="0"/>
              <a:t>Adding plan year ends in batch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467600" cy="1600200"/>
          </a:xfrm>
        </p:spPr>
        <p:txBody>
          <a:bodyPr/>
          <a:lstStyle/>
          <a:p>
            <a:r>
              <a:rPr lang="en-US" dirty="0" smtClean="0"/>
              <a:t>To batch add the year-ends, select the pans and click the ‘Bring Forward Info’ option</a:t>
            </a:r>
          </a:p>
          <a:p>
            <a:r>
              <a:rPr lang="en-US" dirty="0" smtClean="0"/>
              <a:t>Confirm the selection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141415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8164286" cy="127404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410200" y="990600"/>
            <a:ext cx="2590800" cy="3810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Left Arrow 4"/>
          <p:cNvSpPr/>
          <p:nvPr/>
        </p:nvSpPr>
        <p:spPr>
          <a:xfrm>
            <a:off x="8001000" y="1181100"/>
            <a:ext cx="685800" cy="154535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Reminders for Year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Download census worksheet to send to client for updates</a:t>
            </a:r>
          </a:p>
          <a:p>
            <a:pPr lvl="1"/>
            <a:r>
              <a:rPr lang="en-US" dirty="0" smtClean="0"/>
              <a:t>Click ‘Download’ and select ‘Prior</a:t>
            </a:r>
          </a:p>
          <a:p>
            <a:pPr lvl="1"/>
            <a:r>
              <a:rPr lang="en-US" dirty="0" smtClean="0"/>
              <a:t>Includes all census data except hours, compensation &amp; contributions</a:t>
            </a:r>
          </a:p>
          <a:p>
            <a:pPr lvl="1"/>
            <a:r>
              <a:rPr lang="en-US" dirty="0" smtClean="0"/>
              <a:t>Does not show hire &amp; term dates</a:t>
            </a:r>
          </a:p>
          <a:p>
            <a:r>
              <a:rPr lang="en-US" dirty="0" smtClean="0"/>
              <a:t>Send via portal or other secure method 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838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Reminders for </a:t>
            </a:r>
            <a:r>
              <a:rPr lang="en-US" dirty="0" smtClean="0"/>
              <a:t>Year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1148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uploading the census, option for year two &amp; later on upload screen to copy the fields from prior year OR upload with the census </a:t>
            </a:r>
          </a:p>
          <a:p>
            <a:r>
              <a:rPr lang="en-US" sz="2800" dirty="0" smtClean="0"/>
              <a:t>The System default is Yes, i.e. copy from prior year even if there’s different data on the census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35033"/>
              </p:ext>
            </p:extLst>
          </p:nvPr>
        </p:nvGraphicFramePr>
        <p:xfrm>
          <a:off x="4953000" y="2057400"/>
          <a:ext cx="304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Ownership 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 Group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 Group Relationship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Officer status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Comparability Group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Class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Employee Class Other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4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Reminders for Year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43674"/>
            <a:ext cx="8124825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" y="5715000"/>
            <a:ext cx="59436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1" y="1509583"/>
            <a:ext cx="5162550" cy="1743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57536" y="4686300"/>
            <a:ext cx="390525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Right Arrow 4"/>
          <p:cNvSpPr/>
          <p:nvPr/>
        </p:nvSpPr>
        <p:spPr>
          <a:xfrm rot="10017410">
            <a:off x="3348413" y="3057728"/>
            <a:ext cx="371475" cy="174832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6096000" y="685800"/>
            <a:ext cx="3048000" cy="235256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Don’t forget</a:t>
            </a:r>
            <a:r>
              <a:rPr lang="en-US" sz="2800" b="1" dirty="0" smtClean="0"/>
              <a:t>!!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83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r>
              <a:rPr lang="en-US" dirty="0" smtClean="0"/>
              <a:t>Reminders for Year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924800" cy="5102352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Second and subsequent years should not need to use overrides for eligibility, HCE etc.</a:t>
            </a:r>
          </a:p>
          <a:p>
            <a:pPr lvl="0"/>
            <a:r>
              <a:rPr lang="en-US" dirty="0" smtClean="0"/>
              <a:t>If using employee number rather than SSN, the EE# must be consistent from year to year</a:t>
            </a:r>
          </a:p>
          <a:p>
            <a:pPr lvl="1"/>
            <a:r>
              <a:rPr lang="en-US" dirty="0" smtClean="0"/>
              <a:t>Cannot switch between SSN &amp; EN</a:t>
            </a:r>
          </a:p>
          <a:p>
            <a:pPr lvl="1"/>
            <a:r>
              <a:rPr lang="en-US" dirty="0" smtClean="0"/>
              <a:t>Avoid using dummy SSNs </a:t>
            </a:r>
          </a:p>
          <a:p>
            <a:r>
              <a:rPr lang="en-US" dirty="0" smtClean="0"/>
              <a:t>If uploading employer contributions remember to set overrides on Allocation Parameters screen before running the Data Scrub</a:t>
            </a:r>
          </a:p>
          <a:p>
            <a:r>
              <a:rPr lang="en-US" dirty="0" smtClean="0"/>
              <a:t>2016 transactions</a:t>
            </a:r>
          </a:p>
          <a:p>
            <a:pPr lvl="1"/>
            <a:r>
              <a:rPr lang="en-US" dirty="0" smtClean="0"/>
              <a:t>Add beginning balance batch on transaction menu and post unless you plan to import this data from the vendor</a:t>
            </a:r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Reminders for Year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mtClean="0"/>
              <a:t>Sample EOY checklist is available in the Help Center under ‘Miscellaneous’</a:t>
            </a:r>
          </a:p>
          <a:p>
            <a:pPr lvl="1"/>
            <a:r>
              <a:rPr lang="en-US" smtClean="0"/>
              <a:t>Access the Help Center from the ‘Help’ link at the top right of any screen in the compliance module</a:t>
            </a:r>
          </a:p>
          <a:p>
            <a:pPr lvl="0"/>
            <a:r>
              <a:rPr lang="en-US" smtClean="0"/>
              <a:t>Please review the check list and let us know suggestions to improve it</a:t>
            </a:r>
          </a:p>
          <a:p>
            <a:endParaRPr lang="en-US" smtClean="0"/>
          </a:p>
          <a:p>
            <a:pPr lvl="0"/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895600"/>
            <a:ext cx="6172200" cy="20535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0" y="2133600"/>
            <a:ext cx="3352800" cy="2057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Options for Compliance and Portal Users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portal files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18" y="1752600"/>
            <a:ext cx="2333625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1" y="4328160"/>
            <a:ext cx="5572498" cy="1873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urved Right Arrow 4"/>
          <p:cNvSpPr/>
          <p:nvPr/>
        </p:nvSpPr>
        <p:spPr>
          <a:xfrm rot="3052194">
            <a:off x="5511372" y="3142376"/>
            <a:ext cx="437565" cy="1647729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1066801"/>
            <a:ext cx="6019800" cy="3124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5760" indent="-27432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27432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From Compliance menu select Census=&gt;Portal Files</a:t>
            </a:r>
          </a:p>
          <a:p>
            <a:pPr lvl="1"/>
            <a:r>
              <a:rPr lang="en-US" sz="2400" dirty="0" smtClean="0"/>
              <a:t>Census Worksheet &amp; Annual Questionnaire files can be exchanged with client </a:t>
            </a:r>
          </a:p>
          <a:p>
            <a:pPr lvl="1"/>
            <a:r>
              <a:rPr lang="en-US" sz="2400" dirty="0" smtClean="0"/>
              <a:t>Online Annual Questionnaire can be </a:t>
            </a:r>
            <a:r>
              <a:rPr lang="en-US" sz="2400" dirty="0"/>
              <a:t>edited &amp; published</a:t>
            </a:r>
            <a:endParaRPr lang="en-US" sz="24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56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Reminders for year-end</a:t>
            </a:r>
          </a:p>
          <a:p>
            <a:pPr lvl="1"/>
            <a:r>
              <a:rPr lang="en-US" dirty="0" smtClean="0"/>
              <a:t>Complete 2015</a:t>
            </a:r>
          </a:p>
          <a:p>
            <a:pPr lvl="1"/>
            <a:r>
              <a:rPr lang="en-US" dirty="0" smtClean="0"/>
              <a:t>Adding the new year-end</a:t>
            </a:r>
          </a:p>
          <a:p>
            <a:pPr lvl="1"/>
            <a:r>
              <a:rPr lang="en-US" dirty="0" smtClean="0"/>
              <a:t>Download worksheet to send to client</a:t>
            </a:r>
          </a:p>
          <a:p>
            <a:r>
              <a:rPr lang="en-US" dirty="0" smtClean="0"/>
              <a:t>Options for Compliance and Portal users</a:t>
            </a:r>
          </a:p>
          <a:p>
            <a:pPr lvl="1"/>
            <a:r>
              <a:rPr lang="en-US" dirty="0"/>
              <a:t>Census options</a:t>
            </a:r>
          </a:p>
          <a:p>
            <a:pPr lvl="1"/>
            <a:r>
              <a:rPr lang="en-US" dirty="0" smtClean="0"/>
              <a:t>Questionnaire </a:t>
            </a:r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Bringing </a:t>
            </a:r>
            <a:r>
              <a:rPr lang="en-US" dirty="0"/>
              <a:t>forward portal </a:t>
            </a:r>
            <a:r>
              <a:rPr lang="en-US" dirty="0" smtClean="0"/>
              <a:t>users</a:t>
            </a:r>
            <a:endParaRPr lang="en-US" dirty="0" smtClean="0"/>
          </a:p>
          <a:p>
            <a:r>
              <a:rPr lang="en-US" dirty="0" smtClean="0"/>
              <a:t>Updates </a:t>
            </a:r>
          </a:p>
          <a:p>
            <a:r>
              <a:rPr lang="en-US" dirty="0" smtClean="0"/>
              <a:t>Open Forum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D6B6F2-BF75-4C52-ADC2-C2DF2EF5C1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96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Census Worksheet Options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5800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To Portal User – TPA can post census worksheet for client to access</a:t>
            </a:r>
          </a:p>
          <a:p>
            <a:pPr lvl="1"/>
            <a:r>
              <a:rPr lang="en-US" dirty="0" smtClean="0"/>
              <a:t>Load Prior option adds last year’s census file without hours, comp etc.</a:t>
            </a:r>
          </a:p>
          <a:p>
            <a:pPr lvl="1"/>
            <a:r>
              <a:rPr lang="en-US" dirty="0" smtClean="0"/>
              <a:t>Load Current typically adds blank spreadsheet</a:t>
            </a:r>
          </a:p>
          <a:p>
            <a:pPr lvl="1"/>
            <a:r>
              <a:rPr lang="en-US" dirty="0" smtClean="0"/>
              <a:t>Manual option allows TPS to upload a custom file</a:t>
            </a:r>
          </a:p>
          <a:p>
            <a:r>
              <a:rPr lang="en-US" dirty="0" smtClean="0"/>
              <a:t>From Portal User – TPA can access updated worksheet</a:t>
            </a:r>
          </a:p>
          <a:p>
            <a:pPr lvl="1"/>
            <a:r>
              <a:rPr lang="en-US" dirty="0" smtClean="0"/>
              <a:t>Option to ‘Make Final’ and upload in a single click </a:t>
            </a:r>
          </a:p>
          <a:p>
            <a:r>
              <a:rPr lang="en-US" dirty="0" smtClean="0"/>
              <a:t>Batch options also available – need ‘Specify a Server email setting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dirty="0" smtClean="0"/>
              <a:t>options </a:t>
            </a:r>
            <a:r>
              <a:rPr lang="en-US" dirty="0"/>
              <a:t>for census upload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/>
          <a:lstStyle/>
          <a:p>
            <a:r>
              <a:rPr lang="en-US" dirty="0"/>
              <a:t>Former or current year census is also a batch level </a:t>
            </a:r>
            <a:r>
              <a:rPr lang="en-US" dirty="0" smtClean="0"/>
              <a:t>option</a:t>
            </a:r>
          </a:p>
          <a:p>
            <a:pPr lvl="1"/>
            <a:r>
              <a:rPr lang="en-US" dirty="0" smtClean="0"/>
              <a:t>One choice per batch, can’t have some of each in a single batch</a:t>
            </a:r>
            <a:endParaRPr lang="en-US" dirty="0"/>
          </a:p>
          <a:p>
            <a:r>
              <a:rPr lang="en-US" dirty="0" smtClean="0"/>
              <a:t>Option to upload a custom spreadsheet is still available either plan by plan or within a batch</a:t>
            </a:r>
          </a:p>
          <a:p>
            <a:r>
              <a:rPr lang="en-US" dirty="0" smtClean="0"/>
              <a:t>Additional fields to filter and order by are available within the batch census upload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87949"/>
            <a:ext cx="588336" cy="228600"/>
          </a:xfrm>
          <a:prstGeom prst="rect">
            <a:avLst/>
          </a:prstGeom>
        </p:spPr>
        <p:txBody>
          <a:bodyPr/>
          <a:lstStyle/>
          <a:p>
            <a:fld id="{0D891DE0-D5FD-4854-9056-F0F6F4AB315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10200" y="533400"/>
            <a:ext cx="3429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Portal User View of Editing Census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8375"/>
            <a:ext cx="4876800" cy="10551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urved Right Arrow 6"/>
          <p:cNvSpPr/>
          <p:nvPr/>
        </p:nvSpPr>
        <p:spPr>
          <a:xfrm rot="20935788">
            <a:off x="213798" y="1485056"/>
            <a:ext cx="609600" cy="22860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98" y="2209800"/>
            <a:ext cx="7416765" cy="4019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5448"/>
            <a:ext cx="8077200" cy="1063752"/>
          </a:xfrm>
        </p:spPr>
        <p:txBody>
          <a:bodyPr>
            <a:normAutofit/>
          </a:bodyPr>
          <a:lstStyle/>
          <a:p>
            <a:r>
              <a:rPr lang="en-US" dirty="0" smtClean="0"/>
              <a:t>Questionnaire Options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153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Manually upload your own questionnaire to portal</a:t>
            </a:r>
          </a:p>
          <a:p>
            <a:r>
              <a:rPr lang="en-US" dirty="0" smtClean="0"/>
              <a:t>Use Online Annual Questionnaire (OAQ)</a:t>
            </a:r>
          </a:p>
          <a:p>
            <a:pPr lvl="1"/>
            <a:r>
              <a:rPr lang="en-US" dirty="0" smtClean="0"/>
              <a:t>Edit plan by plan or customize a default questionnaire</a:t>
            </a:r>
          </a:p>
          <a:p>
            <a:pPr lvl="1"/>
            <a:r>
              <a:rPr lang="en-US" dirty="0" smtClean="0"/>
              <a:t>Re-order questions, import new questions, determine range of answers</a:t>
            </a:r>
          </a:p>
          <a:p>
            <a:pPr lvl="1"/>
            <a:r>
              <a:rPr lang="en-US" dirty="0" smtClean="0"/>
              <a:t>Add ‘Plan questions’ – populate from checklist</a:t>
            </a:r>
          </a:p>
          <a:p>
            <a:pPr lvl="1"/>
            <a:r>
              <a:rPr lang="en-US" dirty="0" smtClean="0"/>
              <a:t>Publish to portal for client to access and fill 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Editing the Online Annual Questionnaire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153400" cy="4572000"/>
          </a:xfrm>
        </p:spPr>
        <p:txBody>
          <a:bodyPr/>
          <a:lstStyle/>
          <a:p>
            <a:r>
              <a:rPr lang="en-US" dirty="0" smtClean="0"/>
              <a:t>Edit the default version, either:</a:t>
            </a:r>
          </a:p>
          <a:p>
            <a:pPr lvl="1"/>
            <a:r>
              <a:rPr lang="en-US" dirty="0" smtClean="0"/>
              <a:t>From the Portal Files screen in an individual plan or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rom the WK button =&gt; Administrative Tasks =&gt; Defaults</a:t>
            </a:r>
          </a:p>
          <a:p>
            <a:r>
              <a:rPr lang="en-US" dirty="0" smtClean="0"/>
              <a:t>Any changes saved will impact the default version available for all users </a:t>
            </a:r>
          </a:p>
          <a:p>
            <a:pPr lvl="1"/>
            <a:r>
              <a:rPr lang="en-US" dirty="0" smtClean="0"/>
              <a:t>Can always reset to original default version</a:t>
            </a:r>
          </a:p>
          <a:p>
            <a:r>
              <a:rPr lang="en-US" dirty="0" smtClean="0"/>
              <a:t>Above options are available to designated ‘Admins’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Online annual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73752"/>
          </a:xfrm>
        </p:spPr>
        <p:txBody>
          <a:bodyPr/>
          <a:lstStyle/>
          <a:p>
            <a:r>
              <a:rPr lang="en-US" dirty="0" smtClean="0"/>
              <a:t>Global option on Default OAQ screen - ‘Prior Year Default Q &amp; A’</a:t>
            </a:r>
          </a:p>
          <a:p>
            <a:pPr lvl="1"/>
            <a:r>
              <a:rPr lang="en-US" dirty="0" smtClean="0"/>
              <a:t>Will be checked unless user unchecks</a:t>
            </a:r>
          </a:p>
          <a:p>
            <a:pPr lvl="1"/>
            <a:r>
              <a:rPr lang="en-US" dirty="0" smtClean="0"/>
              <a:t>If checked, and the plan has a prior year OAQ, this will be brought forward to the new year, with answers</a:t>
            </a:r>
          </a:p>
          <a:p>
            <a:pPr lvl="1"/>
            <a:r>
              <a:rPr lang="en-US" dirty="0" smtClean="0"/>
              <a:t>If not checked the default OAQ will pull in</a:t>
            </a:r>
          </a:p>
          <a:p>
            <a:r>
              <a:rPr lang="en-US" dirty="0"/>
              <a:t>Batch options – when you create an OAQ batch and add plans, you’ll see an indictor for each plan as to whether the OAQ is a custom questionnaire or the </a:t>
            </a:r>
            <a:r>
              <a:rPr lang="en-US" dirty="0" smtClean="0"/>
              <a:t>default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89650" y="210207"/>
            <a:ext cx="2590800" cy="1595153"/>
          </a:xfrm>
        </p:spPr>
        <p:txBody>
          <a:bodyPr>
            <a:normAutofit/>
          </a:bodyPr>
          <a:lstStyle/>
          <a:p>
            <a:r>
              <a:rPr lang="en-US" dirty="0" smtClean="0"/>
              <a:t>Portal User View of OAQ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599"/>
            <a:ext cx="7073462" cy="37287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518160"/>
            <a:ext cx="5181600" cy="1257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urved Right Arrow 4"/>
          <p:cNvSpPr/>
          <p:nvPr/>
        </p:nvSpPr>
        <p:spPr>
          <a:xfrm>
            <a:off x="1219200" y="1295400"/>
            <a:ext cx="609600" cy="20574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533400"/>
            <a:ext cx="8610600" cy="762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Other Options on Portal Files Screen</a:t>
            </a:r>
            <a:endParaRPr lang="en-US" sz="4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9700"/>
            <a:ext cx="8153400" cy="1427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0" y="1929833"/>
            <a:ext cx="578069" cy="33633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0" y="1701233"/>
            <a:ext cx="1347952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201104" y="2379150"/>
            <a:ext cx="21336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57504" y="3048000"/>
            <a:ext cx="8276896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5760" indent="-27432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27432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Edit Portal Users – change permissions, view user portal</a:t>
            </a:r>
          </a:p>
          <a:p>
            <a:r>
              <a:rPr lang="en-US" dirty="0" smtClean="0"/>
              <a:t>Portal link – to main portal home page</a:t>
            </a:r>
          </a:p>
          <a:p>
            <a:r>
              <a:rPr lang="en-US" dirty="0" smtClean="0"/>
              <a:t>Invite to portal – generate email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Bring forward portal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254752"/>
          </a:xfrm>
        </p:spPr>
        <p:txBody>
          <a:bodyPr>
            <a:normAutofit/>
          </a:bodyPr>
          <a:lstStyle/>
          <a:p>
            <a:r>
              <a:rPr lang="en-US" dirty="0" smtClean="0"/>
              <a:t>Plan by plan or in batch</a:t>
            </a:r>
          </a:p>
          <a:p>
            <a:r>
              <a:rPr lang="en-US" dirty="0" smtClean="0"/>
              <a:t>Do this before adding the plan year end, OR after</a:t>
            </a:r>
          </a:p>
          <a:p>
            <a:r>
              <a:rPr lang="en-US" dirty="0" smtClean="0"/>
              <a:t>Only brings users forward if there are none already added</a:t>
            </a:r>
          </a:p>
          <a:p>
            <a:r>
              <a:rPr lang="en-US" dirty="0" smtClean="0"/>
              <a:t>To do, go to the portal screen for any plan</a:t>
            </a:r>
          </a:p>
          <a:p>
            <a:pPr lvl="1"/>
            <a:r>
              <a:rPr lang="en-US" dirty="0" smtClean="0"/>
              <a:t>Links </a:t>
            </a:r>
            <a:r>
              <a:rPr lang="en-US" dirty="0"/>
              <a:t>on the Portal Users box: ‘Bring Forward Portal Users’ and  ‘All Plans’</a:t>
            </a:r>
          </a:p>
          <a:p>
            <a:pPr lvl="1"/>
            <a:r>
              <a:rPr lang="en-US" dirty="0"/>
              <a:t>Bring Forward Portal Users will pull in PUs from prior year for the compliance module only</a:t>
            </a:r>
          </a:p>
          <a:p>
            <a:pPr lvl="1"/>
            <a:r>
              <a:rPr lang="en-US" dirty="0"/>
              <a:t>PU permissions also will be brought forward</a:t>
            </a:r>
          </a:p>
          <a:p>
            <a:pPr lvl="2"/>
            <a:r>
              <a:rPr lang="en-US" dirty="0"/>
              <a:t>Click the ‘Manage User’ link to change permissions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Bring forward portal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254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‘All Plans’ link brings up a dialogue box where you select a target year end</a:t>
            </a:r>
          </a:p>
          <a:p>
            <a:r>
              <a:rPr lang="en-US" dirty="0" smtClean="0"/>
              <a:t>Plans with the year prior to that year end will be included, or the year prior and the year</a:t>
            </a:r>
          </a:p>
          <a:p>
            <a:pPr lvl="1"/>
            <a:r>
              <a:rPr lang="en-US" dirty="0" smtClean="0"/>
              <a:t>E.g. select 12/31/2016 – list will include plans whose last year end is 12/31/2015 and plans whose last year end is 12/31/2016 and also have a 12/31/2015 YE</a:t>
            </a:r>
          </a:p>
          <a:p>
            <a:r>
              <a:rPr lang="en-US" dirty="0"/>
              <a:t>Click the ‘Bring Forward’ button</a:t>
            </a:r>
          </a:p>
          <a:p>
            <a:r>
              <a:rPr lang="en-US" dirty="0"/>
              <a:t>See a window listing all the plans potentially having a portal user added with results for each</a:t>
            </a:r>
          </a:p>
          <a:p>
            <a:r>
              <a:rPr lang="en-US" dirty="0"/>
              <a:t>Shows number of plans and number portal users brought forward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05000" y="2743200"/>
            <a:ext cx="3200645" cy="14597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Reminders for Year-end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– emails coming soon.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Cash Balance Plan </a:t>
            </a:r>
            <a:r>
              <a:rPr lang="en-US" dirty="0"/>
              <a:t>a</a:t>
            </a:r>
            <a:r>
              <a:rPr lang="en-US" dirty="0" smtClean="0"/>
              <a:t>dministration feature</a:t>
            </a:r>
          </a:p>
          <a:p>
            <a:r>
              <a:rPr lang="en-US" dirty="0" smtClean="0"/>
              <a:t>Davis Bacon Plans</a:t>
            </a:r>
          </a:p>
          <a:p>
            <a:pPr lvl="1"/>
            <a:r>
              <a:rPr lang="en-US" dirty="0" smtClean="0"/>
              <a:t>New grid *</a:t>
            </a:r>
            <a:r>
              <a:rPr lang="en-US" dirty="0" err="1" smtClean="0"/>
              <a:t>ftw</a:t>
            </a:r>
            <a:r>
              <a:rPr lang="en-US" dirty="0" smtClean="0"/>
              <a:t> Davis Bacon </a:t>
            </a:r>
          </a:p>
          <a:p>
            <a:pPr lvl="1"/>
            <a:r>
              <a:rPr lang="en-US" dirty="0" smtClean="0"/>
              <a:t>Procedures </a:t>
            </a:r>
          </a:p>
          <a:p>
            <a:r>
              <a:rPr lang="en-US" dirty="0" smtClean="0"/>
              <a:t>Portal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D6B6F2-BF75-4C52-ADC2-C2DF2EF5C1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05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Open Forum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Next User Group meeting – Tuesday, December 6, 2016</a:t>
            </a:r>
          </a:p>
          <a:p>
            <a:pPr lvl="0"/>
            <a:r>
              <a:rPr lang="en-US" smtClean="0"/>
              <a:t>Ideas for future agenda items?</a:t>
            </a:r>
          </a:p>
          <a:p>
            <a:r>
              <a:rPr lang="en-US" smtClean="0"/>
              <a:t>Questions, thoughts, suggestions…..</a:t>
            </a:r>
          </a:p>
          <a:p>
            <a:r>
              <a:rPr lang="en-US" smtClean="0"/>
              <a:t>Happy Turkey Day and thank you for attending!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E931F6-4B97-4671-A9D0-D311171C7EF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8" name="Picture 4" descr="C:\Users\jnickalls\AppData\Local\Microsoft\Windows\Temporary Internet Files\Content.IE5\NJ3MUJMJ\PU_DBS_DigiScraps_Turkey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99936"/>
            <a:ext cx="2377446" cy="22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838200"/>
          </a:xfrm>
        </p:spPr>
        <p:txBody>
          <a:bodyPr>
            <a:normAutofit/>
          </a:bodyPr>
          <a:lstStyle/>
          <a:p>
            <a:r>
              <a:rPr lang="en-US" dirty="0"/>
              <a:t>Reminders for </a:t>
            </a:r>
            <a:r>
              <a:rPr lang="en-US" dirty="0" smtClean="0"/>
              <a:t>Year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305800" cy="46482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Preparation – before adding 2016, make </a:t>
            </a:r>
            <a:r>
              <a:rPr lang="en-US" sz="2800" dirty="0"/>
              <a:t>sure </a:t>
            </a:r>
            <a:r>
              <a:rPr lang="en-US" sz="2800" dirty="0" smtClean="0"/>
              <a:t>2015 </a:t>
            </a:r>
            <a:r>
              <a:rPr lang="en-US" sz="2800" dirty="0"/>
              <a:t>is clean &amp; complete </a:t>
            </a:r>
            <a:endParaRPr lang="en-US" sz="2800" dirty="0" smtClean="0"/>
          </a:p>
          <a:p>
            <a:pPr lvl="1"/>
            <a:r>
              <a:rPr lang="en-US" sz="2400" dirty="0" smtClean="0"/>
              <a:t>Data Scrub </a:t>
            </a:r>
            <a:r>
              <a:rPr lang="en-US" sz="2400" dirty="0"/>
              <a:t>is </a:t>
            </a:r>
            <a:r>
              <a:rPr lang="en-US" sz="2400" dirty="0" smtClean="0"/>
              <a:t>run</a:t>
            </a:r>
          </a:p>
          <a:p>
            <a:pPr lvl="1"/>
            <a:r>
              <a:rPr lang="en-US" sz="2400" dirty="0" smtClean="0"/>
              <a:t>ADP/ACP tests are run if prior year testing method</a:t>
            </a:r>
            <a:endParaRPr lang="en-US" sz="2400" dirty="0"/>
          </a:p>
          <a:p>
            <a:pPr lvl="1"/>
            <a:r>
              <a:rPr lang="en-US" sz="2400" dirty="0" smtClean="0"/>
              <a:t>Top Heavy </a:t>
            </a:r>
            <a:r>
              <a:rPr lang="en-US" sz="2400" dirty="0"/>
              <a:t>test is </a:t>
            </a:r>
            <a:r>
              <a:rPr lang="en-US" sz="2400" dirty="0" smtClean="0"/>
              <a:t>run</a:t>
            </a:r>
          </a:p>
          <a:p>
            <a:pPr lvl="0"/>
            <a:r>
              <a:rPr lang="en-US" sz="2800" dirty="0" smtClean="0"/>
              <a:t>Unless you are </a:t>
            </a:r>
            <a:r>
              <a:rPr lang="en-US" sz="2800" dirty="0" smtClean="0"/>
              <a:t>only using unadjusted transaction </a:t>
            </a:r>
            <a:r>
              <a:rPr lang="en-US" sz="2800" dirty="0" smtClean="0"/>
              <a:t>data from a vendor, add an ending </a:t>
            </a:r>
            <a:r>
              <a:rPr lang="en-US" sz="2800" dirty="0"/>
              <a:t>balance batch on </a:t>
            </a:r>
            <a:r>
              <a:rPr lang="en-US" sz="2800" dirty="0" smtClean="0"/>
              <a:t>the transaction </a:t>
            </a:r>
            <a:r>
              <a:rPr lang="en-US" sz="2800" dirty="0"/>
              <a:t>menu and </a:t>
            </a:r>
            <a:r>
              <a:rPr lang="en-US" sz="2800" dirty="0" smtClean="0"/>
              <a:t>post </a:t>
            </a:r>
          </a:p>
          <a:p>
            <a:pPr lvl="0"/>
            <a:r>
              <a:rPr lang="en-US" sz="2800" dirty="0" smtClean="0"/>
              <a:t>Run statements or one of the </a:t>
            </a:r>
            <a:r>
              <a:rPr lang="en-US" sz="2800" dirty="0"/>
              <a:t>v</a:t>
            </a:r>
            <a:r>
              <a:rPr lang="en-US" sz="2800" dirty="0" smtClean="0"/>
              <a:t>esting export reports </a:t>
            </a:r>
          </a:p>
          <a:p>
            <a:pPr lvl="1"/>
            <a:r>
              <a:rPr lang="en-US" sz="2400" dirty="0" smtClean="0"/>
              <a:t>To use loan module or miscellaneous tasks</a:t>
            </a:r>
            <a:endParaRPr lang="en-US" sz="2400" dirty="0"/>
          </a:p>
          <a:p>
            <a:pPr lvl="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the Workflow grid (Tools/Settings=&gt;Workflow) to see what tasks have been run on your plans</a:t>
            </a:r>
          </a:p>
          <a:p>
            <a:r>
              <a:rPr lang="en-US" dirty="0" smtClean="0"/>
              <a:t>Run one of the vesting export reports (Miscellaneous=&gt;Miscellaneous Reports) for all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D6B6F2-BF75-4C52-ADC2-C2DF2EF5C100}" type="slidenum">
              <a:rPr lang="en-US" smtClean="0"/>
              <a:t>5</a:t>
            </a:fld>
            <a:endParaRPr lang="en-US"/>
          </a:p>
        </p:txBody>
      </p:sp>
      <p:pic>
        <p:nvPicPr>
          <p:cNvPr id="2051" name="Picture 3" descr="C:\Users\jnickalls\AppData\Local\Microsoft\Windows\Temporary Internet Files\Content.IE5\5WIC8VAW\72f03-9173-clipart-picture-of-a-flame-mascot-cartoon-character-with-a-bright-ide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77640"/>
            <a:ext cx="1549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7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dirty="0"/>
              <a:t>Reminders for Year End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>
            <a:noAutofit/>
          </a:bodyPr>
          <a:lstStyle/>
          <a:p>
            <a:r>
              <a:rPr lang="en-US" sz="2800" dirty="0" smtClean="0"/>
              <a:t>Select ‘Add New Year End’</a:t>
            </a:r>
          </a:p>
          <a:p>
            <a:r>
              <a:rPr lang="en-US" sz="2800" dirty="0" smtClean="0"/>
              <a:t>Default is next calendar or fiscal year</a:t>
            </a:r>
          </a:p>
          <a:p>
            <a:r>
              <a:rPr lang="en-US" sz="2800" dirty="0"/>
              <a:t>Option to copy plan </a:t>
            </a:r>
            <a:r>
              <a:rPr lang="en-US" sz="2800" dirty="0" smtClean="0"/>
              <a:t>specs from </a:t>
            </a:r>
            <a:r>
              <a:rPr lang="en-US" sz="2800" dirty="0"/>
              <a:t>plan document or prior year on </a:t>
            </a:r>
            <a:r>
              <a:rPr lang="en-US" sz="2800" dirty="0" smtClean="0"/>
              <a:t>compliance - default </a:t>
            </a:r>
            <a:r>
              <a:rPr lang="en-US" sz="2800" dirty="0"/>
              <a:t>is the prior year on compliance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3962400"/>
            <a:ext cx="5638800" cy="2228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0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685800"/>
          </a:xfrm>
        </p:spPr>
        <p:txBody>
          <a:bodyPr>
            <a:normAutofit/>
          </a:bodyPr>
          <a:lstStyle/>
          <a:p>
            <a:r>
              <a:rPr lang="en-US" dirty="0"/>
              <a:t>Reminders for Year End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do opt to copy specifications from the document they </a:t>
            </a:r>
            <a:r>
              <a:rPr lang="en-US" dirty="0" smtClean="0"/>
              <a:t>do still </a:t>
            </a:r>
            <a:r>
              <a:rPr lang="en-US" dirty="0"/>
              <a:t>need review</a:t>
            </a:r>
          </a:p>
          <a:p>
            <a:pPr lvl="1"/>
            <a:r>
              <a:rPr lang="en-US" dirty="0"/>
              <a:t>Some of the more flexible provisions in PPA documents make some mapping difficult</a:t>
            </a:r>
          </a:p>
          <a:p>
            <a:pPr lvl="1"/>
            <a:r>
              <a:rPr lang="en-US" dirty="0"/>
              <a:t>List of fields </a:t>
            </a:r>
            <a:r>
              <a:rPr lang="en-US" dirty="0" smtClean="0"/>
              <a:t>to review is available – link in the add new PYE window</a:t>
            </a:r>
            <a:endParaRPr lang="en-US" dirty="0"/>
          </a:p>
          <a:p>
            <a:r>
              <a:rPr lang="en-US" dirty="0" smtClean="0"/>
              <a:t>Always add year-ends sequentially</a:t>
            </a:r>
          </a:p>
          <a:p>
            <a:pPr lvl="1"/>
            <a:r>
              <a:rPr lang="en-US" dirty="0" smtClean="0"/>
              <a:t>Can’t change a year end once added – only option is to delete and re-add</a:t>
            </a:r>
          </a:p>
          <a:p>
            <a:r>
              <a:rPr lang="en-US" dirty="0" smtClean="0"/>
              <a:t>Never add a year that’s earlier than the first year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Adding plan year ends in batch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Feature is available to all users – you don’t need to use the ftwilliam.com portal</a:t>
            </a:r>
          </a:p>
          <a:p>
            <a:r>
              <a:rPr lang="en-US" smtClean="0"/>
              <a:t>From the compliance module in any plan, go to Tools/Settings and select ‘Batch Add Plan Year End’</a:t>
            </a:r>
          </a:p>
          <a:p>
            <a:r>
              <a:rPr lang="en-US" smtClean="0"/>
              <a:t>Brings up a dialogue box to select the year end to add – defaults to the current calendar year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891DE0-D5FD-4854-9056-F0F6F4AB315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/>
              <a:t>Adding plan year ends in batch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3962400" cy="4876800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Choose or enter the year end, you’ll see a list of plans to select to the new year end to</a:t>
            </a:r>
          </a:p>
          <a:p>
            <a:r>
              <a:rPr lang="en-US" sz="2600" dirty="0"/>
              <a:t>The list will include all plans whose last year end is the year before the one entered </a:t>
            </a:r>
          </a:p>
          <a:p>
            <a:pPr lvl="1"/>
            <a:r>
              <a:rPr lang="en-US" sz="2400" dirty="0"/>
              <a:t>E.g. if you use 12/31/2016 you’ll get a list of all calendar year plans that have a </a:t>
            </a:r>
            <a:r>
              <a:rPr lang="en-US" sz="2400" dirty="0" smtClean="0"/>
              <a:t>12/31/2015 year </a:t>
            </a:r>
            <a:r>
              <a:rPr lang="en-US" sz="2400" dirty="0"/>
              <a:t>end but not a </a:t>
            </a:r>
            <a:r>
              <a:rPr lang="en-US" sz="2400" dirty="0" smtClean="0"/>
              <a:t>12/31/2016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81600"/>
            <a:ext cx="2028825" cy="1000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57350"/>
            <a:ext cx="2047875" cy="1847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2057400" cy="169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191000" y="3505200"/>
            <a:ext cx="2057400" cy="228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Left Arrow 4"/>
          <p:cNvSpPr/>
          <p:nvPr/>
        </p:nvSpPr>
        <p:spPr>
          <a:xfrm>
            <a:off x="6119812" y="3619500"/>
            <a:ext cx="585788" cy="15621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D6B6F2-BF75-4C52-ADC2-C2DF2EF5C1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1831</TotalTime>
  <Words>1462</Words>
  <Application>Microsoft Office PowerPoint</Application>
  <PresentationFormat>On-screen Show (4:3)</PresentationFormat>
  <Paragraphs>195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Oriel</vt:lpstr>
      <vt:lpstr>ftwilliam.com Compliance User Group Meeting</vt:lpstr>
      <vt:lpstr>Agenda</vt:lpstr>
      <vt:lpstr>PowerPoint Presentation</vt:lpstr>
      <vt:lpstr>Reminders for Year End</vt:lpstr>
      <vt:lpstr>suggestions</vt:lpstr>
      <vt:lpstr>Reminders for Year End</vt:lpstr>
      <vt:lpstr>Reminders for Year End</vt:lpstr>
      <vt:lpstr>Adding plan year ends in batch</vt:lpstr>
      <vt:lpstr>Adding plan year ends in batch</vt:lpstr>
      <vt:lpstr>Adding plan year ends in batch</vt:lpstr>
      <vt:lpstr>Adding plan year ends in batch</vt:lpstr>
      <vt:lpstr>Adding plan year ends in batch</vt:lpstr>
      <vt:lpstr>Reminders for Year End</vt:lpstr>
      <vt:lpstr>Reminders for Year End</vt:lpstr>
      <vt:lpstr>Reminders for Year End</vt:lpstr>
      <vt:lpstr>Reminders for Year End</vt:lpstr>
      <vt:lpstr>Reminders for Year End</vt:lpstr>
      <vt:lpstr>PowerPoint Presentation</vt:lpstr>
      <vt:lpstr>Using the portal files screen</vt:lpstr>
      <vt:lpstr>Census Worksheet Options</vt:lpstr>
      <vt:lpstr>options for census upload</vt:lpstr>
      <vt:lpstr>Portal User View of Editing Census</vt:lpstr>
      <vt:lpstr>Questionnaire Options</vt:lpstr>
      <vt:lpstr>Editing the Online Annual Questionnaire</vt:lpstr>
      <vt:lpstr>Default Online annual questionnaire</vt:lpstr>
      <vt:lpstr>Portal User View of OAQ</vt:lpstr>
      <vt:lpstr>Other Options on Portal Files Screen</vt:lpstr>
      <vt:lpstr>Bring forward portal users</vt:lpstr>
      <vt:lpstr>Bring forward portal users</vt:lpstr>
      <vt:lpstr>Updates – emails coming soon. </vt:lpstr>
      <vt:lpstr>Open Forum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jnickalls</dc:creator>
  <cp:lastModifiedBy>jherrin</cp:lastModifiedBy>
  <cp:revision>45</cp:revision>
  <cp:lastPrinted>2016-10-19T15:01:17Z</cp:lastPrinted>
  <dcterms:created xsi:type="dcterms:W3CDTF">2016-10-06T15:34:10Z</dcterms:created>
  <dcterms:modified xsi:type="dcterms:W3CDTF">2016-10-31T21:56:14Z</dcterms:modified>
</cp:coreProperties>
</file>